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7" r:id="rId3"/>
    <p:sldId id="314" r:id="rId4"/>
    <p:sldId id="326" r:id="rId5"/>
    <p:sldId id="313" r:id="rId6"/>
    <p:sldId id="315" r:id="rId7"/>
    <p:sldId id="327" r:id="rId8"/>
    <p:sldId id="328" r:id="rId9"/>
    <p:sldId id="322" r:id="rId10"/>
    <p:sldId id="281" r:id="rId11"/>
    <p:sldId id="323" r:id="rId12"/>
    <p:sldId id="316" r:id="rId13"/>
    <p:sldId id="317" r:id="rId14"/>
    <p:sldId id="325" r:id="rId15"/>
    <p:sldId id="324" r:id="rId16"/>
    <p:sldId id="329" r:id="rId17"/>
    <p:sldId id="288" r:id="rId18"/>
    <p:sldId id="318" r:id="rId19"/>
    <p:sldId id="319" r:id="rId20"/>
    <p:sldId id="330" r:id="rId21"/>
    <p:sldId id="331" r:id="rId22"/>
    <p:sldId id="291" r:id="rId23"/>
    <p:sldId id="320" r:id="rId24"/>
    <p:sldId id="296" r:id="rId25"/>
    <p:sldId id="321" r:id="rId26"/>
    <p:sldId id="284" r:id="rId27"/>
    <p:sldId id="311" r:id="rId28"/>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t de Beijer" initials="PdB" lastIdx="1" clrIdx="0">
    <p:extLst>
      <p:ext uri="{19B8F6BF-5375-455C-9EA6-DF929625EA0E}">
        <p15:presenceInfo xmlns:p15="http://schemas.microsoft.com/office/powerpoint/2012/main" userId="S::p.debeijer@helicon.nl::9ec95eeb-29d3-423f-bba5-56c17caa38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8" autoAdjust="0"/>
  </p:normalViewPr>
  <p:slideViewPr>
    <p:cSldViewPr>
      <p:cViewPr varScale="1">
        <p:scale>
          <a:sx n="81" d="100"/>
          <a:sy n="81" d="100"/>
        </p:scale>
        <p:origin x="149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27-9-2020</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27-9-2020</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term duurzaamheid is gedefinieerd in het VN </a:t>
            </a:r>
            <a:r>
              <a:rPr lang="nl-NL" dirty="0" err="1"/>
              <a:t>Brundtland</a:t>
            </a:r>
            <a:r>
              <a:rPr lang="nl-NL" dirty="0"/>
              <a:t>-rapport uit 1987. De Food </a:t>
            </a:r>
            <a:r>
              <a:rPr lang="nl-NL" dirty="0" err="1"/>
              <a:t>and</a:t>
            </a:r>
            <a:r>
              <a:rPr lang="nl-NL" dirty="0"/>
              <a:t> Agricultural </a:t>
            </a:r>
            <a:r>
              <a:rPr lang="nl-NL" dirty="0" err="1"/>
              <a:t>Organization</a:t>
            </a:r>
            <a:r>
              <a:rPr lang="nl-NL" dirty="0"/>
              <a:t> van de VN heeft daarvan een definitie afgeleid voor voedselpatronen: “Duurzame voedselpatronen zijn voedselpatronen met een lage milieubelasting, die bijdragen aan voedselveiligheid en gezondheid voor de huidige en toekomstige generaties. Het voorzien in de behoeften van de wereldbevolking betekent dat er voldoende, gevarieerd, gezond en veilig voedsel beschikbaar is en dat dit eerlijk verdeeld is.”</a:t>
            </a:r>
          </a:p>
          <a:p>
            <a:endParaRPr lang="nl-NL" dirty="0"/>
          </a:p>
          <a:p>
            <a:r>
              <a:rPr lang="nl-NL" dirty="0"/>
              <a:t>Er is ook een bredere definitie van duurzaamheid vanuit de overheid. Daarin betekent duurzaam voedsel een productie en consumptie met respect voor mens, dier en milieu. Het gaat bij duurzaam dus niet alleen over milieu en klimaat zoals in de eerste definitie, maar ook over andere voedselkwaliteitsaspecten zoals:</a:t>
            </a:r>
          </a:p>
          <a:p>
            <a:r>
              <a:rPr lang="nl-NL" dirty="0"/>
              <a:t>◾ Dierenwelzijn</a:t>
            </a:r>
          </a:p>
          <a:p>
            <a:r>
              <a:rPr lang="nl-NL" dirty="0"/>
              <a:t>◾ Natuurbehoud</a:t>
            </a:r>
          </a:p>
          <a:p>
            <a:r>
              <a:rPr lang="nl-NL" dirty="0"/>
              <a:t>◾ Milieu en klimaat</a:t>
            </a:r>
          </a:p>
          <a:p>
            <a:r>
              <a:rPr lang="nl-NL" dirty="0"/>
              <a:t>◾ Eerlijke handel (fair </a:t>
            </a:r>
            <a:r>
              <a:rPr lang="nl-NL" dirty="0" err="1"/>
              <a:t>trade</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5</a:t>
            </a:fld>
            <a:endParaRPr lang="nl-NL"/>
          </a:p>
        </p:txBody>
      </p:sp>
    </p:spTree>
    <p:extLst>
      <p:ext uri="{BB962C8B-B14F-4D97-AF65-F5344CB8AC3E}">
        <p14:creationId xmlns:p14="http://schemas.microsoft.com/office/powerpoint/2010/main" val="11981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22</a:t>
            </a:fld>
            <a:endParaRPr lang="nl-NL"/>
          </a:p>
        </p:txBody>
      </p:sp>
    </p:spTree>
    <p:extLst>
      <p:ext uri="{BB962C8B-B14F-4D97-AF65-F5344CB8AC3E}">
        <p14:creationId xmlns:p14="http://schemas.microsoft.com/office/powerpoint/2010/main" val="365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27-9-2020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27-9-2020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27-9-2020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27-9-2020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27-9-2020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27-9-2020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27-9-2020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27-9-2020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27-9-2020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27-9-2020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27-9-2020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dirty="0"/>
              <a:t>Cultuur technisch maaiwerk</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veiligheid</a:t>
            </a:r>
          </a:p>
        </p:txBody>
      </p:sp>
      <p:sp>
        <p:nvSpPr>
          <p:cNvPr id="6" name="Tijdelijke aanduiding voor inhoud 5"/>
          <p:cNvSpPr>
            <a:spLocks noGrp="1"/>
          </p:cNvSpPr>
          <p:nvPr>
            <p:ph idx="1"/>
          </p:nvPr>
        </p:nvSpPr>
        <p:spPr/>
        <p:txBody>
          <a:bodyPr/>
          <a:lstStyle/>
          <a:p>
            <a:endParaRPr lang="nl-NL" dirty="0"/>
          </a:p>
          <a:p>
            <a:r>
              <a:rPr lang="nl-NL" dirty="0"/>
              <a:t>Uitzicht op verkeerssituaties</a:t>
            </a:r>
          </a:p>
          <a:p>
            <a:endParaRPr lang="nl-NL" dirty="0"/>
          </a:p>
          <a:p>
            <a:r>
              <a:rPr lang="nl-NL" dirty="0"/>
              <a:t>Uitzicht op verkeersborden </a:t>
            </a:r>
            <a:r>
              <a:rPr lang="nl-NL" dirty="0" err="1"/>
              <a:t>e.d</a:t>
            </a:r>
            <a:endParaRPr lang="nl-NL" dirty="0"/>
          </a:p>
          <a:p>
            <a:endParaRPr lang="nl-NL" dirty="0"/>
          </a:p>
          <a:p>
            <a:r>
              <a:rPr lang="nl-NL" dirty="0"/>
              <a:t>Schuilplaats voor wild</a:t>
            </a:r>
          </a:p>
          <a:p>
            <a:endParaRPr lang="nl-NL" dirty="0"/>
          </a:p>
          <a:p>
            <a:r>
              <a:rPr lang="nl-NL" dirty="0"/>
              <a:t>Onveilige en ongewenste situaties</a:t>
            </a:r>
          </a:p>
          <a:p>
            <a:pPr marL="0" indent="0">
              <a:buNone/>
            </a:pPr>
            <a:r>
              <a:rPr lang="nl-NL" dirty="0"/>
              <a:t>	( criminaliteit en veiligheid )</a:t>
            </a:r>
          </a:p>
        </p:txBody>
      </p:sp>
    </p:spTree>
    <p:extLst>
      <p:ext uri="{BB962C8B-B14F-4D97-AF65-F5344CB8AC3E}">
        <p14:creationId xmlns:p14="http://schemas.microsoft.com/office/powerpoint/2010/main" val="333397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067514-8C93-48B6-96E8-48D809F743E2}"/>
              </a:ext>
            </a:extLst>
          </p:cNvPr>
          <p:cNvSpPr>
            <a:spLocks noGrp="1"/>
          </p:cNvSpPr>
          <p:nvPr>
            <p:ph type="title"/>
          </p:nvPr>
        </p:nvSpPr>
        <p:spPr>
          <a:xfrm>
            <a:off x="1792288" y="260648"/>
            <a:ext cx="6812160" cy="720080"/>
          </a:xfrm>
        </p:spPr>
        <p:txBody>
          <a:bodyPr/>
          <a:lstStyle/>
          <a:p>
            <a:pPr algn="ctr"/>
            <a:r>
              <a:rPr lang="nl-NL" dirty="0"/>
              <a:t>klepelmaaier</a:t>
            </a:r>
          </a:p>
        </p:txBody>
      </p:sp>
      <p:pic>
        <p:nvPicPr>
          <p:cNvPr id="4" name="Tijdelijke aanduiding voor inhoud 3">
            <a:extLst>
              <a:ext uri="{FF2B5EF4-FFF2-40B4-BE49-F238E27FC236}">
                <a16:creationId xmlns:a16="http://schemas.microsoft.com/office/drawing/2014/main" id="{5B40504A-F7E4-429B-828A-259DB2F42BEE}"/>
              </a:ext>
            </a:extLst>
          </p:cNvPr>
          <p:cNvPicPr>
            <a:picLocks noGrp="1" noChangeAspect="1"/>
          </p:cNvPicPr>
          <p:nvPr>
            <p:ph type="pic" idx="1"/>
          </p:nvPr>
        </p:nvPicPr>
        <p:blipFill rotWithShape="1">
          <a:blip r:embed="rId2"/>
          <a:srcRect t="2093" b="2093"/>
          <a:stretch/>
        </p:blipFill>
        <p:spPr>
          <a:xfrm>
            <a:off x="5347667" y="1206587"/>
            <a:ext cx="3312368" cy="2484276"/>
          </a:xfrm>
          <a:prstGeom prst="rect">
            <a:avLst/>
          </a:prstGeom>
        </p:spPr>
      </p:pic>
      <p:sp>
        <p:nvSpPr>
          <p:cNvPr id="14" name="Tijdelijke aanduiding voor tekst 13">
            <a:extLst>
              <a:ext uri="{FF2B5EF4-FFF2-40B4-BE49-F238E27FC236}">
                <a16:creationId xmlns:a16="http://schemas.microsoft.com/office/drawing/2014/main" id="{C60D4AB8-4EC0-4569-8B70-C26196EAAA03}"/>
              </a:ext>
            </a:extLst>
          </p:cNvPr>
          <p:cNvSpPr>
            <a:spLocks noGrp="1"/>
          </p:cNvSpPr>
          <p:nvPr>
            <p:ph type="body" sz="half" idx="2"/>
          </p:nvPr>
        </p:nvSpPr>
        <p:spPr>
          <a:xfrm>
            <a:off x="1792288" y="1206587"/>
            <a:ext cx="3427784" cy="4965613"/>
          </a:xfrm>
        </p:spPr>
        <p:txBody>
          <a:bodyPr/>
          <a:lstStyle/>
          <a:p>
            <a:r>
              <a:rPr lang="nl-NL" dirty="0"/>
              <a:t>Klepelmaaier:</a:t>
            </a:r>
          </a:p>
          <a:p>
            <a:endParaRPr lang="nl-NL" dirty="0"/>
          </a:p>
          <a:p>
            <a:r>
              <a:rPr lang="nl-NL" dirty="0"/>
              <a:t>Kan goed ruigtes aan en lichte houtachtige gewassen</a:t>
            </a:r>
          </a:p>
          <a:p>
            <a:r>
              <a:rPr lang="nl-NL" dirty="0"/>
              <a:t>Ongevoelig voor verontreinigingen</a:t>
            </a:r>
          </a:p>
          <a:p>
            <a:r>
              <a:rPr lang="nl-NL" dirty="0"/>
              <a:t>Maaigedeelte bestaat uit rol met klepels</a:t>
            </a:r>
          </a:p>
          <a:p>
            <a:r>
              <a:rPr lang="nl-NL" dirty="0"/>
              <a:t>Hoogte verstelling door topstang en eventueel verstelling van de </a:t>
            </a:r>
            <a:r>
              <a:rPr lang="nl-NL" dirty="0" err="1"/>
              <a:t>looprol</a:t>
            </a:r>
            <a:endParaRPr lang="nl-NL" dirty="0"/>
          </a:p>
          <a:p>
            <a:r>
              <a:rPr lang="nl-NL" dirty="0"/>
              <a:t>Meestal voorzien van een uitbreekbeveiliging als er een obstakel wordt geraakt, en een slipkoppeling bij overbelasting</a:t>
            </a:r>
          </a:p>
          <a:p>
            <a:r>
              <a:rPr lang="nl-NL" dirty="0"/>
              <a:t>Door de </a:t>
            </a:r>
            <a:r>
              <a:rPr lang="nl-NL" dirty="0" err="1"/>
              <a:t>looprol</a:t>
            </a:r>
            <a:r>
              <a:rPr lang="nl-NL" dirty="0"/>
              <a:t> kan de klepelmaaier goed oneffenheden in het veld volgen</a:t>
            </a:r>
          </a:p>
          <a:p>
            <a:r>
              <a:rPr lang="nl-NL" dirty="0"/>
              <a:t>Vaak uitgerust met side shift</a:t>
            </a:r>
          </a:p>
          <a:p>
            <a:r>
              <a:rPr lang="nl-NL" dirty="0"/>
              <a:t>Klepels kunnen wegslaan bij onrechtmatigheden</a:t>
            </a:r>
          </a:p>
        </p:txBody>
      </p:sp>
      <p:pic>
        <p:nvPicPr>
          <p:cNvPr id="5" name="Afbeelding 4">
            <a:extLst>
              <a:ext uri="{FF2B5EF4-FFF2-40B4-BE49-F238E27FC236}">
                <a16:creationId xmlns:a16="http://schemas.microsoft.com/office/drawing/2014/main" id="{BBC0546C-EF15-4170-8523-7DEA73E93BE5}"/>
              </a:ext>
            </a:extLst>
          </p:cNvPr>
          <p:cNvPicPr>
            <a:picLocks noChangeAspect="1"/>
          </p:cNvPicPr>
          <p:nvPr/>
        </p:nvPicPr>
        <p:blipFill>
          <a:blip r:embed="rId3"/>
          <a:stretch>
            <a:fillRect/>
          </a:stretch>
        </p:blipFill>
        <p:spPr>
          <a:xfrm>
            <a:off x="5343115" y="4170938"/>
            <a:ext cx="3312368" cy="2532988"/>
          </a:xfrm>
          <a:prstGeom prst="rect">
            <a:avLst/>
          </a:prstGeom>
        </p:spPr>
      </p:pic>
    </p:spTree>
    <p:extLst>
      <p:ext uri="{BB962C8B-B14F-4D97-AF65-F5344CB8AC3E}">
        <p14:creationId xmlns:p14="http://schemas.microsoft.com/office/powerpoint/2010/main" val="3741637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443B39-B579-420C-8B1C-29F81AF92D9B}"/>
              </a:ext>
            </a:extLst>
          </p:cNvPr>
          <p:cNvSpPr>
            <a:spLocks noGrp="1"/>
          </p:cNvSpPr>
          <p:nvPr>
            <p:ph type="title"/>
          </p:nvPr>
        </p:nvSpPr>
        <p:spPr>
          <a:xfrm>
            <a:off x="457200" y="273050"/>
            <a:ext cx="8147248" cy="635670"/>
          </a:xfrm>
        </p:spPr>
        <p:txBody>
          <a:bodyPr/>
          <a:lstStyle/>
          <a:p>
            <a:pPr algn="ctr"/>
            <a:r>
              <a:rPr lang="nl-NL" dirty="0"/>
              <a:t>Maai-zuig combinatie opbouw</a:t>
            </a:r>
          </a:p>
        </p:txBody>
      </p:sp>
      <p:pic>
        <p:nvPicPr>
          <p:cNvPr id="4" name="Tijdelijke aanduiding voor inhoud 3">
            <a:extLst>
              <a:ext uri="{FF2B5EF4-FFF2-40B4-BE49-F238E27FC236}">
                <a16:creationId xmlns:a16="http://schemas.microsoft.com/office/drawing/2014/main" id="{8E586B65-343F-4ED4-9467-AE2C1AC76F77}"/>
              </a:ext>
            </a:extLst>
          </p:cNvPr>
          <p:cNvPicPr>
            <a:picLocks noGrp="1" noChangeAspect="1"/>
          </p:cNvPicPr>
          <p:nvPr>
            <p:ph idx="1"/>
          </p:nvPr>
        </p:nvPicPr>
        <p:blipFill>
          <a:blip r:embed="rId2"/>
          <a:stretch>
            <a:fillRect/>
          </a:stretch>
        </p:blipFill>
        <p:spPr>
          <a:xfrm>
            <a:off x="4572000" y="1494483"/>
            <a:ext cx="4114800" cy="3410246"/>
          </a:xfrm>
          <a:prstGeom prst="rect">
            <a:avLst/>
          </a:prstGeom>
        </p:spPr>
      </p:pic>
      <p:sp>
        <p:nvSpPr>
          <p:cNvPr id="3" name="Tijdelijke aanduiding voor tekst 2">
            <a:extLst>
              <a:ext uri="{FF2B5EF4-FFF2-40B4-BE49-F238E27FC236}">
                <a16:creationId xmlns:a16="http://schemas.microsoft.com/office/drawing/2014/main" id="{40123BD1-3797-4E54-AC48-F49DD62C73E5}"/>
              </a:ext>
            </a:extLst>
          </p:cNvPr>
          <p:cNvSpPr>
            <a:spLocks noGrp="1"/>
          </p:cNvSpPr>
          <p:nvPr>
            <p:ph type="body" sz="half" idx="2"/>
          </p:nvPr>
        </p:nvSpPr>
        <p:spPr>
          <a:xfrm>
            <a:off x="1547664" y="1435100"/>
            <a:ext cx="1917849" cy="4691063"/>
          </a:xfrm>
        </p:spPr>
        <p:txBody>
          <a:bodyPr/>
          <a:lstStyle/>
          <a:p>
            <a:r>
              <a:rPr lang="nl-NL" dirty="0"/>
              <a:t>In 1 werkgang klaar</a:t>
            </a:r>
          </a:p>
          <a:p>
            <a:r>
              <a:rPr lang="nl-NL" dirty="0"/>
              <a:t>Zuigende werking op de grond, waardoor ook beestjes mee gaan</a:t>
            </a:r>
          </a:p>
          <a:p>
            <a:r>
              <a:rPr lang="nl-NL" dirty="0"/>
              <a:t>Zwerfvuil gaat gelijk mee</a:t>
            </a:r>
          </a:p>
          <a:p>
            <a:r>
              <a:rPr lang="nl-NL" dirty="0"/>
              <a:t>Geen vervuiling van het wegdek</a:t>
            </a:r>
          </a:p>
        </p:txBody>
      </p:sp>
    </p:spTree>
    <p:extLst>
      <p:ext uri="{BB962C8B-B14F-4D97-AF65-F5344CB8AC3E}">
        <p14:creationId xmlns:p14="http://schemas.microsoft.com/office/powerpoint/2010/main" val="553293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81128-249C-4E66-AD51-DFD9AC1E4671}"/>
              </a:ext>
            </a:extLst>
          </p:cNvPr>
          <p:cNvSpPr>
            <a:spLocks noGrp="1"/>
          </p:cNvSpPr>
          <p:nvPr>
            <p:ph type="title"/>
          </p:nvPr>
        </p:nvSpPr>
        <p:spPr/>
        <p:txBody>
          <a:bodyPr/>
          <a:lstStyle/>
          <a:p>
            <a:r>
              <a:rPr lang="nl-NL" dirty="0"/>
              <a:t>Maai-zuig combinatie zelfrijdend</a:t>
            </a:r>
          </a:p>
        </p:txBody>
      </p:sp>
      <p:pic>
        <p:nvPicPr>
          <p:cNvPr id="4" name="Tijdelijke aanduiding voor inhoud 3">
            <a:extLst>
              <a:ext uri="{FF2B5EF4-FFF2-40B4-BE49-F238E27FC236}">
                <a16:creationId xmlns:a16="http://schemas.microsoft.com/office/drawing/2014/main" id="{335E77FC-2DEB-440D-A5FA-384C5D5C3E4F}"/>
              </a:ext>
            </a:extLst>
          </p:cNvPr>
          <p:cNvPicPr>
            <a:picLocks noGrp="1" noChangeAspect="1"/>
          </p:cNvPicPr>
          <p:nvPr>
            <p:ph idx="1"/>
          </p:nvPr>
        </p:nvPicPr>
        <p:blipFill>
          <a:blip r:embed="rId2"/>
          <a:stretch>
            <a:fillRect/>
          </a:stretch>
        </p:blipFill>
        <p:spPr>
          <a:xfrm>
            <a:off x="2197100" y="1370806"/>
            <a:ext cx="6343650" cy="4581525"/>
          </a:xfrm>
          <a:prstGeom prst="rect">
            <a:avLst/>
          </a:prstGeom>
        </p:spPr>
      </p:pic>
    </p:spTree>
    <p:extLst>
      <p:ext uri="{BB962C8B-B14F-4D97-AF65-F5344CB8AC3E}">
        <p14:creationId xmlns:p14="http://schemas.microsoft.com/office/powerpoint/2010/main" val="1421773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AF10267-E64C-40A1-9D8D-522DF26548F6}"/>
              </a:ext>
            </a:extLst>
          </p:cNvPr>
          <p:cNvSpPr>
            <a:spLocks noGrp="1"/>
          </p:cNvSpPr>
          <p:nvPr>
            <p:ph type="title"/>
          </p:nvPr>
        </p:nvSpPr>
        <p:spPr>
          <a:xfrm>
            <a:off x="457200" y="273050"/>
            <a:ext cx="8229600" cy="635670"/>
          </a:xfrm>
        </p:spPr>
        <p:txBody>
          <a:bodyPr/>
          <a:lstStyle/>
          <a:p>
            <a:pPr algn="ctr"/>
            <a:r>
              <a:rPr lang="nl-NL" dirty="0"/>
              <a:t> Cirkelmaaier</a:t>
            </a:r>
          </a:p>
        </p:txBody>
      </p:sp>
      <p:pic>
        <p:nvPicPr>
          <p:cNvPr id="7" name="Tijdelijke aanduiding voor inhoud 6">
            <a:extLst>
              <a:ext uri="{FF2B5EF4-FFF2-40B4-BE49-F238E27FC236}">
                <a16:creationId xmlns:a16="http://schemas.microsoft.com/office/drawing/2014/main" id="{2550A05D-32B4-4FA9-951D-A5F0B22FA8AA}"/>
              </a:ext>
            </a:extLst>
          </p:cNvPr>
          <p:cNvPicPr>
            <a:picLocks noGrp="1" noChangeAspect="1"/>
          </p:cNvPicPr>
          <p:nvPr>
            <p:ph idx="1"/>
          </p:nvPr>
        </p:nvPicPr>
        <p:blipFill>
          <a:blip r:embed="rId2"/>
          <a:stretch>
            <a:fillRect/>
          </a:stretch>
        </p:blipFill>
        <p:spPr>
          <a:xfrm>
            <a:off x="5004048" y="1545729"/>
            <a:ext cx="3429000" cy="2038350"/>
          </a:xfrm>
          <a:prstGeom prst="rect">
            <a:avLst/>
          </a:prstGeom>
        </p:spPr>
      </p:pic>
      <p:sp>
        <p:nvSpPr>
          <p:cNvPr id="9" name="Tijdelijke aanduiding voor tekst 8">
            <a:extLst>
              <a:ext uri="{FF2B5EF4-FFF2-40B4-BE49-F238E27FC236}">
                <a16:creationId xmlns:a16="http://schemas.microsoft.com/office/drawing/2014/main" id="{1CB93D03-A22E-4206-8E0B-F640B1BE1C86}"/>
              </a:ext>
            </a:extLst>
          </p:cNvPr>
          <p:cNvSpPr>
            <a:spLocks noGrp="1"/>
          </p:cNvSpPr>
          <p:nvPr>
            <p:ph type="body" sz="half" idx="2"/>
          </p:nvPr>
        </p:nvSpPr>
        <p:spPr>
          <a:xfrm>
            <a:off x="1907704" y="1545729"/>
            <a:ext cx="2592288" cy="4580434"/>
          </a:xfrm>
        </p:spPr>
        <p:txBody>
          <a:bodyPr>
            <a:normAutofit lnSpcReduction="10000"/>
          </a:bodyPr>
          <a:lstStyle/>
          <a:p>
            <a:r>
              <a:rPr lang="nl-NL" dirty="0"/>
              <a:t>Snijdt scherper af dan klepelmaaier</a:t>
            </a:r>
          </a:p>
          <a:p>
            <a:r>
              <a:rPr lang="nl-NL" dirty="0"/>
              <a:t>Gevaarlijker door wegvliegend materiaal</a:t>
            </a:r>
          </a:p>
          <a:p>
            <a:endParaRPr lang="nl-NL" dirty="0"/>
          </a:p>
          <a:p>
            <a:r>
              <a:rPr lang="nl-NL" dirty="0"/>
              <a:t>Betere spreiding van materiaal dan met klepelmaaier</a:t>
            </a:r>
          </a:p>
          <a:p>
            <a:endParaRPr lang="nl-NL" dirty="0"/>
          </a:p>
          <a:p>
            <a:r>
              <a:rPr lang="nl-NL" dirty="0"/>
              <a:t>1 mes snijdt aan twee kanten van het midden</a:t>
            </a:r>
          </a:p>
          <a:p>
            <a:endParaRPr lang="nl-NL" dirty="0"/>
          </a:p>
          <a:p>
            <a:r>
              <a:rPr lang="nl-NL" dirty="0"/>
              <a:t>Je kunt deze messen zelf slijpen en balanceren</a:t>
            </a:r>
          </a:p>
          <a:p>
            <a:endParaRPr lang="nl-NL" dirty="0"/>
          </a:p>
          <a:p>
            <a:r>
              <a:rPr lang="nl-NL" dirty="0"/>
              <a:t>Messen kunnen meestal niet weg bij onrechtmatigheden, soms beveiligd met breekpen.</a:t>
            </a:r>
          </a:p>
          <a:p>
            <a:endParaRPr lang="nl-NL" dirty="0"/>
          </a:p>
          <a:p>
            <a:r>
              <a:rPr lang="nl-NL" dirty="0"/>
              <a:t>Veel toegepast op speelvelden</a:t>
            </a:r>
          </a:p>
        </p:txBody>
      </p:sp>
      <p:pic>
        <p:nvPicPr>
          <p:cNvPr id="8" name="Afbeelding 7">
            <a:extLst>
              <a:ext uri="{FF2B5EF4-FFF2-40B4-BE49-F238E27FC236}">
                <a16:creationId xmlns:a16="http://schemas.microsoft.com/office/drawing/2014/main" id="{469F460F-6CD8-4BB9-A8BC-75579153BF5F}"/>
              </a:ext>
            </a:extLst>
          </p:cNvPr>
          <p:cNvPicPr>
            <a:picLocks noChangeAspect="1"/>
          </p:cNvPicPr>
          <p:nvPr/>
        </p:nvPicPr>
        <p:blipFill>
          <a:blip r:embed="rId3"/>
          <a:stretch>
            <a:fillRect/>
          </a:stretch>
        </p:blipFill>
        <p:spPr>
          <a:xfrm>
            <a:off x="5004048" y="3895964"/>
            <a:ext cx="3429000" cy="2380376"/>
          </a:xfrm>
          <a:prstGeom prst="rect">
            <a:avLst/>
          </a:prstGeom>
        </p:spPr>
      </p:pic>
    </p:spTree>
    <p:extLst>
      <p:ext uri="{BB962C8B-B14F-4D97-AF65-F5344CB8AC3E}">
        <p14:creationId xmlns:p14="http://schemas.microsoft.com/office/powerpoint/2010/main" val="2223223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2E7470C-3B22-431D-96DC-CF156FF794EA}"/>
              </a:ext>
            </a:extLst>
          </p:cNvPr>
          <p:cNvSpPr>
            <a:spLocks noGrp="1"/>
          </p:cNvSpPr>
          <p:nvPr>
            <p:ph type="title"/>
          </p:nvPr>
        </p:nvSpPr>
        <p:spPr>
          <a:xfrm>
            <a:off x="1792288" y="116632"/>
            <a:ext cx="5486400" cy="678464"/>
          </a:xfrm>
        </p:spPr>
        <p:txBody>
          <a:bodyPr/>
          <a:lstStyle/>
          <a:p>
            <a:pPr algn="ctr"/>
            <a:r>
              <a:rPr lang="nl-NL" dirty="0"/>
              <a:t>slagmaaier</a:t>
            </a:r>
          </a:p>
        </p:txBody>
      </p:sp>
      <p:pic>
        <p:nvPicPr>
          <p:cNvPr id="7" name="Tijdelijke aanduiding voor inhoud 6">
            <a:extLst>
              <a:ext uri="{FF2B5EF4-FFF2-40B4-BE49-F238E27FC236}">
                <a16:creationId xmlns:a16="http://schemas.microsoft.com/office/drawing/2014/main" id="{AD37899F-50D5-4BDC-9366-A96E1A893A26}"/>
              </a:ext>
            </a:extLst>
          </p:cNvPr>
          <p:cNvPicPr>
            <a:picLocks noGrp="1" noChangeAspect="1"/>
          </p:cNvPicPr>
          <p:nvPr>
            <p:ph type="pic" idx="1"/>
          </p:nvPr>
        </p:nvPicPr>
        <p:blipFill rotWithShape="1">
          <a:blip r:embed="rId2"/>
          <a:srcRect l="4633" r="4633"/>
          <a:stretch/>
        </p:blipFill>
        <p:spPr>
          <a:xfrm>
            <a:off x="5591443" y="816348"/>
            <a:ext cx="3092340" cy="2319255"/>
          </a:xfrm>
          <a:prstGeom prst="rect">
            <a:avLst/>
          </a:prstGeom>
        </p:spPr>
      </p:pic>
      <p:sp>
        <p:nvSpPr>
          <p:cNvPr id="9" name="Tijdelijke aanduiding voor tekst 8">
            <a:extLst>
              <a:ext uri="{FF2B5EF4-FFF2-40B4-BE49-F238E27FC236}">
                <a16:creationId xmlns:a16="http://schemas.microsoft.com/office/drawing/2014/main" id="{8ABA0ABD-0881-4D20-8F7E-B8AAC4A063F3}"/>
              </a:ext>
            </a:extLst>
          </p:cNvPr>
          <p:cNvSpPr>
            <a:spLocks noGrp="1"/>
          </p:cNvSpPr>
          <p:nvPr>
            <p:ph type="body" sz="half" idx="2"/>
          </p:nvPr>
        </p:nvSpPr>
        <p:spPr>
          <a:xfrm>
            <a:off x="1792288" y="890718"/>
            <a:ext cx="3384376" cy="5281482"/>
          </a:xfrm>
        </p:spPr>
        <p:txBody>
          <a:bodyPr/>
          <a:lstStyle/>
          <a:p>
            <a:r>
              <a:rPr lang="nl-NL" dirty="0"/>
              <a:t>Minder geschikt voor maaiwerk in bermen, i.v.m. gevaar voor weggooien materiaal</a:t>
            </a:r>
          </a:p>
          <a:p>
            <a:r>
              <a:rPr lang="nl-NL" dirty="0"/>
              <a:t>Wordt veel toegepast voor knippen van hagen</a:t>
            </a:r>
          </a:p>
          <a:p>
            <a:r>
              <a:rPr lang="nl-NL" dirty="0"/>
              <a:t>Messen hangen aan een as ( bout )</a:t>
            </a:r>
          </a:p>
          <a:p>
            <a:r>
              <a:rPr lang="nl-NL" dirty="0"/>
              <a:t>Mes kan wegslaan bij onrechtmatigheden</a:t>
            </a:r>
          </a:p>
          <a:p>
            <a:endParaRPr lang="nl-NL" dirty="0"/>
          </a:p>
        </p:txBody>
      </p:sp>
      <p:pic>
        <p:nvPicPr>
          <p:cNvPr id="8" name="Afbeelding 7">
            <a:extLst>
              <a:ext uri="{FF2B5EF4-FFF2-40B4-BE49-F238E27FC236}">
                <a16:creationId xmlns:a16="http://schemas.microsoft.com/office/drawing/2014/main" id="{5099723E-BE65-4073-B6CA-B69684FE130E}"/>
              </a:ext>
            </a:extLst>
          </p:cNvPr>
          <p:cNvPicPr>
            <a:picLocks noChangeAspect="1"/>
          </p:cNvPicPr>
          <p:nvPr/>
        </p:nvPicPr>
        <p:blipFill>
          <a:blip r:embed="rId3"/>
          <a:stretch>
            <a:fillRect/>
          </a:stretch>
        </p:blipFill>
        <p:spPr>
          <a:xfrm>
            <a:off x="5565930" y="3135603"/>
            <a:ext cx="3135471" cy="2121054"/>
          </a:xfrm>
          <a:prstGeom prst="rect">
            <a:avLst/>
          </a:prstGeom>
        </p:spPr>
      </p:pic>
      <p:pic>
        <p:nvPicPr>
          <p:cNvPr id="10" name="Afbeelding 9">
            <a:extLst>
              <a:ext uri="{FF2B5EF4-FFF2-40B4-BE49-F238E27FC236}">
                <a16:creationId xmlns:a16="http://schemas.microsoft.com/office/drawing/2014/main" id="{A3CB2A6B-71E1-4CA0-8892-1C1290A160FE}"/>
              </a:ext>
            </a:extLst>
          </p:cNvPr>
          <p:cNvPicPr>
            <a:picLocks noChangeAspect="1"/>
          </p:cNvPicPr>
          <p:nvPr/>
        </p:nvPicPr>
        <p:blipFill>
          <a:blip r:embed="rId4"/>
          <a:stretch>
            <a:fillRect/>
          </a:stretch>
        </p:blipFill>
        <p:spPr>
          <a:xfrm>
            <a:off x="2643373" y="4047429"/>
            <a:ext cx="2533291" cy="2693939"/>
          </a:xfrm>
          <a:prstGeom prst="rect">
            <a:avLst/>
          </a:prstGeom>
        </p:spPr>
      </p:pic>
      <p:pic>
        <p:nvPicPr>
          <p:cNvPr id="11" name="Afbeelding 10">
            <a:extLst>
              <a:ext uri="{FF2B5EF4-FFF2-40B4-BE49-F238E27FC236}">
                <a16:creationId xmlns:a16="http://schemas.microsoft.com/office/drawing/2014/main" id="{C2B106CF-A407-40C0-88C4-81042A316C55}"/>
              </a:ext>
            </a:extLst>
          </p:cNvPr>
          <p:cNvPicPr>
            <a:picLocks noChangeAspect="1"/>
          </p:cNvPicPr>
          <p:nvPr/>
        </p:nvPicPr>
        <p:blipFill>
          <a:blip r:embed="rId4"/>
          <a:stretch>
            <a:fillRect/>
          </a:stretch>
        </p:blipFill>
        <p:spPr>
          <a:xfrm>
            <a:off x="3595687" y="2390775"/>
            <a:ext cx="1952625" cy="2076450"/>
          </a:xfrm>
          <a:prstGeom prst="rect">
            <a:avLst/>
          </a:prstGeom>
        </p:spPr>
      </p:pic>
    </p:spTree>
    <p:extLst>
      <p:ext uri="{BB962C8B-B14F-4D97-AF65-F5344CB8AC3E}">
        <p14:creationId xmlns:p14="http://schemas.microsoft.com/office/powerpoint/2010/main" val="1792857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8045911-5B87-4F5E-B71C-92C3D62D10E0}"/>
              </a:ext>
            </a:extLst>
          </p:cNvPr>
          <p:cNvSpPr>
            <a:spLocks noGrp="1"/>
          </p:cNvSpPr>
          <p:nvPr>
            <p:ph type="title"/>
          </p:nvPr>
        </p:nvSpPr>
        <p:spPr>
          <a:xfrm>
            <a:off x="457200" y="273050"/>
            <a:ext cx="7787208" cy="563662"/>
          </a:xfrm>
        </p:spPr>
        <p:txBody>
          <a:bodyPr/>
          <a:lstStyle/>
          <a:p>
            <a:pPr algn="ctr"/>
            <a:r>
              <a:rPr lang="nl-NL" dirty="0"/>
              <a:t>Kooimaaier</a:t>
            </a:r>
          </a:p>
        </p:txBody>
      </p:sp>
      <p:pic>
        <p:nvPicPr>
          <p:cNvPr id="8" name="Tijdelijke aanduiding voor inhoud 7">
            <a:extLst>
              <a:ext uri="{FF2B5EF4-FFF2-40B4-BE49-F238E27FC236}">
                <a16:creationId xmlns:a16="http://schemas.microsoft.com/office/drawing/2014/main" id="{A2CA3784-4EB3-49F8-91B1-FA4B869E63AF}"/>
              </a:ext>
            </a:extLst>
          </p:cNvPr>
          <p:cNvPicPr>
            <a:picLocks noGrp="1" noChangeAspect="1"/>
          </p:cNvPicPr>
          <p:nvPr>
            <p:ph idx="1"/>
          </p:nvPr>
        </p:nvPicPr>
        <p:blipFill>
          <a:blip r:embed="rId2"/>
          <a:stretch>
            <a:fillRect/>
          </a:stretch>
        </p:blipFill>
        <p:spPr>
          <a:xfrm>
            <a:off x="4716016" y="1466252"/>
            <a:ext cx="3048000" cy="2133600"/>
          </a:xfrm>
          <a:prstGeom prst="rect">
            <a:avLst/>
          </a:prstGeom>
        </p:spPr>
      </p:pic>
      <p:sp>
        <p:nvSpPr>
          <p:cNvPr id="7" name="Tijdelijke aanduiding voor tekst 6">
            <a:extLst>
              <a:ext uri="{FF2B5EF4-FFF2-40B4-BE49-F238E27FC236}">
                <a16:creationId xmlns:a16="http://schemas.microsoft.com/office/drawing/2014/main" id="{EB65D744-67BA-4101-92D6-4430C9FC3E9C}"/>
              </a:ext>
            </a:extLst>
          </p:cNvPr>
          <p:cNvSpPr>
            <a:spLocks noGrp="1"/>
          </p:cNvSpPr>
          <p:nvPr>
            <p:ph type="body" sz="half" idx="2"/>
          </p:nvPr>
        </p:nvSpPr>
        <p:spPr>
          <a:xfrm>
            <a:off x="1763688" y="1435100"/>
            <a:ext cx="2304256" cy="4691063"/>
          </a:xfrm>
        </p:spPr>
        <p:txBody>
          <a:bodyPr/>
          <a:lstStyle/>
          <a:p>
            <a:r>
              <a:rPr lang="nl-NL" dirty="0"/>
              <a:t>Toegepast op sport- en golfvelden</a:t>
            </a:r>
          </a:p>
          <a:p>
            <a:endParaRPr lang="nl-NL" dirty="0"/>
          </a:p>
          <a:p>
            <a:r>
              <a:rPr lang="nl-NL" dirty="0"/>
              <a:t>Cilindervormige messenkooi snijdt langs </a:t>
            </a:r>
            <a:r>
              <a:rPr lang="nl-NL" dirty="0" err="1"/>
              <a:t>tegenmes</a:t>
            </a:r>
            <a:endParaRPr lang="nl-NL" dirty="0"/>
          </a:p>
          <a:p>
            <a:endParaRPr lang="nl-NL" dirty="0"/>
          </a:p>
          <a:p>
            <a:r>
              <a:rPr lang="nl-NL" dirty="0"/>
              <a:t>Gevoelig voor onrechtmatigheden</a:t>
            </a:r>
          </a:p>
          <a:p>
            <a:endParaRPr lang="nl-NL" dirty="0"/>
          </a:p>
          <a:p>
            <a:r>
              <a:rPr lang="nl-NL" dirty="0"/>
              <a:t>onderhoudsgevoelig</a:t>
            </a:r>
          </a:p>
        </p:txBody>
      </p:sp>
      <p:pic>
        <p:nvPicPr>
          <p:cNvPr id="9" name="Afbeelding 8">
            <a:extLst>
              <a:ext uri="{FF2B5EF4-FFF2-40B4-BE49-F238E27FC236}">
                <a16:creationId xmlns:a16="http://schemas.microsoft.com/office/drawing/2014/main" id="{B820DF7D-B720-43B1-8AF0-72E715B1D11A}"/>
              </a:ext>
            </a:extLst>
          </p:cNvPr>
          <p:cNvPicPr>
            <a:picLocks noChangeAspect="1"/>
          </p:cNvPicPr>
          <p:nvPr/>
        </p:nvPicPr>
        <p:blipFill>
          <a:blip r:embed="rId3"/>
          <a:stretch>
            <a:fillRect/>
          </a:stretch>
        </p:blipFill>
        <p:spPr>
          <a:xfrm>
            <a:off x="4755705" y="3898555"/>
            <a:ext cx="3008312" cy="2227608"/>
          </a:xfrm>
          <a:prstGeom prst="rect">
            <a:avLst/>
          </a:prstGeom>
        </p:spPr>
      </p:pic>
    </p:spTree>
    <p:extLst>
      <p:ext uri="{BB962C8B-B14F-4D97-AF65-F5344CB8AC3E}">
        <p14:creationId xmlns:p14="http://schemas.microsoft.com/office/powerpoint/2010/main" val="3620478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Doorstroming van het water</a:t>
            </a:r>
          </a:p>
        </p:txBody>
      </p:sp>
      <p:sp>
        <p:nvSpPr>
          <p:cNvPr id="3" name="Tijdelijke aanduiding voor inhoud 2"/>
          <p:cNvSpPr>
            <a:spLocks noGrp="1"/>
          </p:cNvSpPr>
          <p:nvPr>
            <p:ph idx="1"/>
          </p:nvPr>
        </p:nvSpPr>
        <p:spPr/>
        <p:txBody>
          <a:bodyPr/>
          <a:lstStyle/>
          <a:p>
            <a:r>
              <a:rPr lang="nl-NL" dirty="0"/>
              <a:t>Zodat gewassen geoogst kunnen worden</a:t>
            </a:r>
          </a:p>
          <a:p>
            <a:endParaRPr lang="nl-NL" dirty="0"/>
          </a:p>
          <a:p>
            <a:r>
              <a:rPr lang="nl-NL" dirty="0"/>
              <a:t>Te hoog water op ongewenste plaatsen</a:t>
            </a:r>
          </a:p>
          <a:p>
            <a:endParaRPr lang="nl-NL" dirty="0"/>
          </a:p>
          <a:p>
            <a:r>
              <a:rPr lang="nl-NL" dirty="0"/>
              <a:t>Afvoer van water op wegen en kunstwerken</a:t>
            </a:r>
          </a:p>
        </p:txBody>
      </p:sp>
    </p:spTree>
    <p:extLst>
      <p:ext uri="{BB962C8B-B14F-4D97-AF65-F5344CB8AC3E}">
        <p14:creationId xmlns:p14="http://schemas.microsoft.com/office/powerpoint/2010/main" val="3364240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E4611-36E7-4438-AC05-02FCA7708461}"/>
              </a:ext>
            </a:extLst>
          </p:cNvPr>
          <p:cNvSpPr>
            <a:spLocks noGrp="1"/>
          </p:cNvSpPr>
          <p:nvPr>
            <p:ph type="title"/>
          </p:nvPr>
        </p:nvSpPr>
        <p:spPr/>
        <p:txBody>
          <a:bodyPr/>
          <a:lstStyle/>
          <a:p>
            <a:pPr algn="ctr"/>
            <a:r>
              <a:rPr lang="nl-NL" dirty="0"/>
              <a:t>Tractor met maaikorf</a:t>
            </a:r>
          </a:p>
        </p:txBody>
      </p:sp>
      <p:pic>
        <p:nvPicPr>
          <p:cNvPr id="4" name="Tijdelijke aanduiding voor inhoud 3">
            <a:extLst>
              <a:ext uri="{FF2B5EF4-FFF2-40B4-BE49-F238E27FC236}">
                <a16:creationId xmlns:a16="http://schemas.microsoft.com/office/drawing/2014/main" id="{719DC2B4-4161-4F1E-A063-DCCC622CA8F6}"/>
              </a:ext>
            </a:extLst>
          </p:cNvPr>
          <p:cNvPicPr>
            <a:picLocks noGrp="1" noChangeAspect="1"/>
          </p:cNvPicPr>
          <p:nvPr>
            <p:ph idx="1"/>
          </p:nvPr>
        </p:nvPicPr>
        <p:blipFill>
          <a:blip r:embed="rId2"/>
          <a:stretch>
            <a:fillRect/>
          </a:stretch>
        </p:blipFill>
        <p:spPr>
          <a:xfrm>
            <a:off x="2051050" y="1435828"/>
            <a:ext cx="6635750" cy="4451482"/>
          </a:xfrm>
          <a:prstGeom prst="rect">
            <a:avLst/>
          </a:prstGeom>
        </p:spPr>
      </p:pic>
    </p:spTree>
    <p:extLst>
      <p:ext uri="{BB962C8B-B14F-4D97-AF65-F5344CB8AC3E}">
        <p14:creationId xmlns:p14="http://schemas.microsoft.com/office/powerpoint/2010/main" val="2532368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54DAA-9303-4CC2-B6B9-CF72A355EFC0}"/>
              </a:ext>
            </a:extLst>
          </p:cNvPr>
          <p:cNvSpPr>
            <a:spLocks noGrp="1"/>
          </p:cNvSpPr>
          <p:nvPr>
            <p:ph type="title"/>
          </p:nvPr>
        </p:nvSpPr>
        <p:spPr/>
        <p:txBody>
          <a:bodyPr/>
          <a:lstStyle/>
          <a:p>
            <a:pPr algn="ctr"/>
            <a:r>
              <a:rPr lang="nl-NL" dirty="0"/>
              <a:t>Kraan met maaikorf</a:t>
            </a:r>
          </a:p>
        </p:txBody>
      </p:sp>
      <p:pic>
        <p:nvPicPr>
          <p:cNvPr id="4" name="Tijdelijke aanduiding voor inhoud 3">
            <a:extLst>
              <a:ext uri="{FF2B5EF4-FFF2-40B4-BE49-F238E27FC236}">
                <a16:creationId xmlns:a16="http://schemas.microsoft.com/office/drawing/2014/main" id="{DD459C6D-D058-4CAA-AC32-14D140AC89D0}"/>
              </a:ext>
            </a:extLst>
          </p:cNvPr>
          <p:cNvPicPr>
            <a:picLocks noGrp="1" noChangeAspect="1"/>
          </p:cNvPicPr>
          <p:nvPr>
            <p:ph idx="1"/>
          </p:nvPr>
        </p:nvPicPr>
        <p:blipFill>
          <a:blip r:embed="rId2"/>
          <a:stretch>
            <a:fillRect/>
          </a:stretch>
        </p:blipFill>
        <p:spPr>
          <a:xfrm>
            <a:off x="2051050" y="1458946"/>
            <a:ext cx="6635750" cy="4405245"/>
          </a:xfrm>
          <a:prstGeom prst="rect">
            <a:avLst/>
          </a:prstGeom>
        </p:spPr>
      </p:pic>
    </p:spTree>
    <p:extLst>
      <p:ext uri="{BB962C8B-B14F-4D97-AF65-F5344CB8AC3E}">
        <p14:creationId xmlns:p14="http://schemas.microsoft.com/office/powerpoint/2010/main" val="1190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5143BB1-E381-4A45-B377-A2F4701EA73F}"/>
              </a:ext>
            </a:extLst>
          </p:cNvPr>
          <p:cNvSpPr>
            <a:spLocks noGrp="1"/>
          </p:cNvSpPr>
          <p:nvPr>
            <p:ph type="title"/>
          </p:nvPr>
        </p:nvSpPr>
        <p:spPr/>
        <p:txBody>
          <a:bodyPr/>
          <a:lstStyle/>
          <a:p>
            <a:r>
              <a:rPr lang="nl-NL" dirty="0"/>
              <a:t>Te verdelen in twee groepen</a:t>
            </a:r>
          </a:p>
        </p:txBody>
      </p:sp>
      <p:sp>
        <p:nvSpPr>
          <p:cNvPr id="3" name="Tijdelijke aanduiding voor inhoud 2"/>
          <p:cNvSpPr>
            <a:spLocks noGrp="1"/>
          </p:cNvSpPr>
          <p:nvPr>
            <p:ph idx="1"/>
          </p:nvPr>
        </p:nvSpPr>
        <p:spPr/>
        <p:txBody>
          <a:bodyPr/>
          <a:lstStyle/>
          <a:p>
            <a:pPr marL="0" indent="0">
              <a:buNone/>
            </a:pPr>
            <a:endParaRPr lang="nl-NL" dirty="0"/>
          </a:p>
          <a:p>
            <a:r>
              <a:rPr lang="nl-NL" dirty="0"/>
              <a:t>Berijdbare terreinen</a:t>
            </a:r>
          </a:p>
          <a:p>
            <a:endParaRPr lang="nl-NL" dirty="0"/>
          </a:p>
          <a:p>
            <a:r>
              <a:rPr lang="nl-NL" dirty="0"/>
              <a:t>Steile taluds, sloten en open water</a:t>
            </a:r>
          </a:p>
        </p:txBody>
      </p:sp>
    </p:spTree>
    <p:extLst>
      <p:ext uri="{BB962C8B-B14F-4D97-AF65-F5344CB8AC3E}">
        <p14:creationId xmlns:p14="http://schemas.microsoft.com/office/powerpoint/2010/main" val="2331212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F711F-105B-41FC-BE92-B34D7D250F9A}"/>
              </a:ext>
            </a:extLst>
          </p:cNvPr>
          <p:cNvSpPr>
            <a:spLocks noGrp="1"/>
          </p:cNvSpPr>
          <p:nvPr>
            <p:ph type="title"/>
          </p:nvPr>
        </p:nvSpPr>
        <p:spPr>
          <a:xfrm>
            <a:off x="457200" y="273050"/>
            <a:ext cx="8003232" cy="707678"/>
          </a:xfrm>
        </p:spPr>
        <p:txBody>
          <a:bodyPr/>
          <a:lstStyle/>
          <a:p>
            <a:pPr algn="ctr"/>
            <a:r>
              <a:rPr lang="nl-NL" dirty="0"/>
              <a:t>Enkele messenbalk</a:t>
            </a:r>
          </a:p>
        </p:txBody>
      </p:sp>
      <p:pic>
        <p:nvPicPr>
          <p:cNvPr id="4" name="Tijdelijke aanduiding voor inhoud 3">
            <a:extLst>
              <a:ext uri="{FF2B5EF4-FFF2-40B4-BE49-F238E27FC236}">
                <a16:creationId xmlns:a16="http://schemas.microsoft.com/office/drawing/2014/main" id="{12E82540-BE8C-4559-98E8-B5693425DCAA}"/>
              </a:ext>
            </a:extLst>
          </p:cNvPr>
          <p:cNvPicPr>
            <a:picLocks noGrp="1" noChangeAspect="1"/>
          </p:cNvPicPr>
          <p:nvPr>
            <p:ph idx="1"/>
          </p:nvPr>
        </p:nvPicPr>
        <p:blipFill>
          <a:blip r:embed="rId2"/>
          <a:stretch>
            <a:fillRect/>
          </a:stretch>
        </p:blipFill>
        <p:spPr>
          <a:xfrm>
            <a:off x="5364088" y="1225788"/>
            <a:ext cx="2686050" cy="2162175"/>
          </a:xfrm>
          <a:prstGeom prst="rect">
            <a:avLst/>
          </a:prstGeom>
        </p:spPr>
      </p:pic>
      <p:sp>
        <p:nvSpPr>
          <p:cNvPr id="6" name="Tijdelijke aanduiding voor tekst 5">
            <a:extLst>
              <a:ext uri="{FF2B5EF4-FFF2-40B4-BE49-F238E27FC236}">
                <a16:creationId xmlns:a16="http://schemas.microsoft.com/office/drawing/2014/main" id="{9FAF78DA-AF43-4256-95CE-07101A446E86}"/>
              </a:ext>
            </a:extLst>
          </p:cNvPr>
          <p:cNvSpPr>
            <a:spLocks noGrp="1"/>
          </p:cNvSpPr>
          <p:nvPr>
            <p:ph type="body" sz="half" idx="2"/>
          </p:nvPr>
        </p:nvSpPr>
        <p:spPr>
          <a:xfrm>
            <a:off x="1835696" y="1225788"/>
            <a:ext cx="3240360" cy="4900375"/>
          </a:xfrm>
        </p:spPr>
        <p:txBody>
          <a:bodyPr/>
          <a:lstStyle/>
          <a:p>
            <a:r>
              <a:rPr lang="nl-NL" dirty="0"/>
              <a:t>veel toegepast als maaikorf</a:t>
            </a:r>
          </a:p>
          <a:p>
            <a:r>
              <a:rPr lang="nl-NL" dirty="0"/>
              <a:t>Werkbreedtes van 1 tot 6 meter</a:t>
            </a:r>
          </a:p>
          <a:p>
            <a:r>
              <a:rPr lang="nl-NL" dirty="0"/>
              <a:t>Onderaan vaste vingers</a:t>
            </a:r>
          </a:p>
          <a:p>
            <a:r>
              <a:rPr lang="nl-NL" dirty="0"/>
              <a:t>Daarboven bewegend mes</a:t>
            </a:r>
          </a:p>
          <a:p>
            <a:r>
              <a:rPr lang="nl-NL" dirty="0"/>
              <a:t>Vingers en mes worden op elkaar gedrukt door drukkers</a:t>
            </a:r>
          </a:p>
        </p:txBody>
      </p:sp>
      <p:pic>
        <p:nvPicPr>
          <p:cNvPr id="5" name="Afbeelding 4">
            <a:extLst>
              <a:ext uri="{FF2B5EF4-FFF2-40B4-BE49-F238E27FC236}">
                <a16:creationId xmlns:a16="http://schemas.microsoft.com/office/drawing/2014/main" id="{A5003F35-B1A8-41C9-AE44-7F46C451B536}"/>
              </a:ext>
            </a:extLst>
          </p:cNvPr>
          <p:cNvPicPr>
            <a:picLocks noChangeAspect="1"/>
          </p:cNvPicPr>
          <p:nvPr/>
        </p:nvPicPr>
        <p:blipFill>
          <a:blip r:embed="rId3"/>
          <a:stretch>
            <a:fillRect/>
          </a:stretch>
        </p:blipFill>
        <p:spPr>
          <a:xfrm>
            <a:off x="5421238" y="3470038"/>
            <a:ext cx="2628900" cy="2133600"/>
          </a:xfrm>
          <a:prstGeom prst="rect">
            <a:avLst/>
          </a:prstGeom>
        </p:spPr>
      </p:pic>
      <p:pic>
        <p:nvPicPr>
          <p:cNvPr id="7" name="Afbeelding 6">
            <a:extLst>
              <a:ext uri="{FF2B5EF4-FFF2-40B4-BE49-F238E27FC236}">
                <a16:creationId xmlns:a16="http://schemas.microsoft.com/office/drawing/2014/main" id="{009BA1E0-7C8E-4955-B419-59E0D6EE72A3}"/>
              </a:ext>
            </a:extLst>
          </p:cNvPr>
          <p:cNvPicPr>
            <a:picLocks noChangeAspect="1"/>
          </p:cNvPicPr>
          <p:nvPr/>
        </p:nvPicPr>
        <p:blipFill>
          <a:blip r:embed="rId4"/>
          <a:stretch>
            <a:fillRect/>
          </a:stretch>
        </p:blipFill>
        <p:spPr>
          <a:xfrm>
            <a:off x="1934333" y="3508198"/>
            <a:ext cx="3171825" cy="2143125"/>
          </a:xfrm>
          <a:prstGeom prst="rect">
            <a:avLst/>
          </a:prstGeom>
        </p:spPr>
      </p:pic>
    </p:spTree>
    <p:extLst>
      <p:ext uri="{BB962C8B-B14F-4D97-AF65-F5344CB8AC3E}">
        <p14:creationId xmlns:p14="http://schemas.microsoft.com/office/powerpoint/2010/main" val="2721972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81D51-F87D-4181-AC2A-C10172F372D5}"/>
              </a:ext>
            </a:extLst>
          </p:cNvPr>
          <p:cNvSpPr>
            <a:spLocks noGrp="1"/>
          </p:cNvSpPr>
          <p:nvPr>
            <p:ph type="title"/>
          </p:nvPr>
        </p:nvSpPr>
        <p:spPr>
          <a:xfrm>
            <a:off x="457200" y="273050"/>
            <a:ext cx="8229600" cy="458787"/>
          </a:xfrm>
        </p:spPr>
        <p:txBody>
          <a:bodyPr/>
          <a:lstStyle/>
          <a:p>
            <a:pPr algn="ctr"/>
            <a:r>
              <a:rPr lang="nl-NL" dirty="0"/>
              <a:t>Dubbele messenbalk</a:t>
            </a:r>
          </a:p>
        </p:txBody>
      </p:sp>
      <p:pic>
        <p:nvPicPr>
          <p:cNvPr id="5" name="Tijdelijke aanduiding voor inhoud 4">
            <a:extLst>
              <a:ext uri="{FF2B5EF4-FFF2-40B4-BE49-F238E27FC236}">
                <a16:creationId xmlns:a16="http://schemas.microsoft.com/office/drawing/2014/main" id="{FBDABDB1-8D64-4F02-AA6D-6D129F4A44F6}"/>
              </a:ext>
            </a:extLst>
          </p:cNvPr>
          <p:cNvPicPr>
            <a:picLocks noGrp="1" noChangeAspect="1"/>
          </p:cNvPicPr>
          <p:nvPr>
            <p:ph idx="1"/>
          </p:nvPr>
        </p:nvPicPr>
        <p:blipFill>
          <a:blip r:embed="rId2"/>
          <a:stretch>
            <a:fillRect/>
          </a:stretch>
        </p:blipFill>
        <p:spPr>
          <a:xfrm>
            <a:off x="4873216" y="1456588"/>
            <a:ext cx="3821899" cy="2116428"/>
          </a:xfrm>
          <a:prstGeom prst="rect">
            <a:avLst/>
          </a:prstGeom>
        </p:spPr>
      </p:pic>
      <p:sp>
        <p:nvSpPr>
          <p:cNvPr id="4" name="Tijdelijke aanduiding voor tekst 3">
            <a:extLst>
              <a:ext uri="{FF2B5EF4-FFF2-40B4-BE49-F238E27FC236}">
                <a16:creationId xmlns:a16="http://schemas.microsoft.com/office/drawing/2014/main" id="{A3982855-5D60-4BC7-A272-3034CE7BE9F5}"/>
              </a:ext>
            </a:extLst>
          </p:cNvPr>
          <p:cNvSpPr>
            <a:spLocks noGrp="1"/>
          </p:cNvSpPr>
          <p:nvPr>
            <p:ph type="body" sz="half" idx="2"/>
          </p:nvPr>
        </p:nvSpPr>
        <p:spPr>
          <a:xfrm>
            <a:off x="2051720" y="1435100"/>
            <a:ext cx="2520280" cy="4691063"/>
          </a:xfrm>
        </p:spPr>
        <p:txBody>
          <a:bodyPr/>
          <a:lstStyle/>
          <a:p>
            <a:r>
              <a:rPr lang="nl-NL" dirty="0"/>
              <a:t>Twee messen worden op elkaar gedrukt door drukkers</a:t>
            </a:r>
          </a:p>
          <a:p>
            <a:endParaRPr lang="nl-NL" dirty="0"/>
          </a:p>
          <a:p>
            <a:r>
              <a:rPr lang="nl-NL" dirty="0"/>
              <a:t>Geen vaste vingers</a:t>
            </a:r>
          </a:p>
          <a:p>
            <a:endParaRPr lang="nl-NL" dirty="0"/>
          </a:p>
          <a:p>
            <a:r>
              <a:rPr lang="nl-NL" dirty="0"/>
              <a:t>Beide messen gaan heen en weer</a:t>
            </a:r>
          </a:p>
          <a:p>
            <a:endParaRPr lang="nl-NL" dirty="0"/>
          </a:p>
          <a:p>
            <a:r>
              <a:rPr lang="nl-NL" dirty="0"/>
              <a:t>Onder water maaien mogelijk</a:t>
            </a:r>
          </a:p>
          <a:p>
            <a:r>
              <a:rPr lang="nl-NL" dirty="0"/>
              <a:t>Mooiere plantwond dan bij enkele messenbalk</a:t>
            </a:r>
          </a:p>
          <a:p>
            <a:endParaRPr lang="nl-NL" dirty="0"/>
          </a:p>
          <a:p>
            <a:r>
              <a:rPr lang="nl-NL" dirty="0"/>
              <a:t>Lage capaciteit</a:t>
            </a:r>
          </a:p>
          <a:p>
            <a:endParaRPr lang="nl-NL" dirty="0"/>
          </a:p>
          <a:p>
            <a:r>
              <a:rPr lang="nl-NL" dirty="0"/>
              <a:t>Erg onderhoudsgevoelig</a:t>
            </a:r>
          </a:p>
          <a:p>
            <a:endParaRPr lang="nl-NL" dirty="0"/>
          </a:p>
          <a:p>
            <a:r>
              <a:rPr lang="nl-NL" dirty="0"/>
              <a:t>Toepassing in natuurgebieden</a:t>
            </a:r>
          </a:p>
        </p:txBody>
      </p:sp>
      <p:pic>
        <p:nvPicPr>
          <p:cNvPr id="6" name="Tijdelijke aanduiding voor inhoud 3">
            <a:extLst>
              <a:ext uri="{FF2B5EF4-FFF2-40B4-BE49-F238E27FC236}">
                <a16:creationId xmlns:a16="http://schemas.microsoft.com/office/drawing/2014/main" id="{187831E8-F37E-4626-AFCD-F01F42102098}"/>
              </a:ext>
            </a:extLst>
          </p:cNvPr>
          <p:cNvPicPr>
            <a:picLocks noChangeAspect="1"/>
          </p:cNvPicPr>
          <p:nvPr/>
        </p:nvPicPr>
        <p:blipFill>
          <a:blip r:embed="rId3"/>
          <a:stretch>
            <a:fillRect/>
          </a:stretch>
        </p:blipFill>
        <p:spPr>
          <a:xfrm>
            <a:off x="4783321" y="3933056"/>
            <a:ext cx="3911794" cy="2375545"/>
          </a:xfrm>
          <a:prstGeom prst="rect">
            <a:avLst/>
          </a:prstGeom>
        </p:spPr>
      </p:pic>
    </p:spTree>
    <p:extLst>
      <p:ext uri="{BB962C8B-B14F-4D97-AF65-F5344CB8AC3E}">
        <p14:creationId xmlns:p14="http://schemas.microsoft.com/office/powerpoint/2010/main" val="2705213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Voorkoming van </a:t>
            </a:r>
            <a:r>
              <a:rPr lang="nl-NL" dirty="0" err="1"/>
              <a:t>verlanding</a:t>
            </a:r>
            <a:endParaRPr lang="nl-NL" dirty="0"/>
          </a:p>
        </p:txBody>
      </p:sp>
      <p:sp>
        <p:nvSpPr>
          <p:cNvPr id="3" name="Tijdelijke aanduiding voor inhoud 2"/>
          <p:cNvSpPr>
            <a:spLocks noGrp="1"/>
          </p:cNvSpPr>
          <p:nvPr>
            <p:ph idx="1"/>
          </p:nvPr>
        </p:nvSpPr>
        <p:spPr/>
        <p:txBody>
          <a:bodyPr>
            <a:normAutofit/>
          </a:bodyPr>
          <a:lstStyle/>
          <a:p>
            <a:pPr lvl="1">
              <a:buFont typeface="Arial" panose="020B0604020202020204" pitchFamily="34" charset="0"/>
              <a:buChar char="•"/>
            </a:pPr>
            <a:r>
              <a:rPr lang="nl-NL" sz="2600" dirty="0"/>
              <a:t>Bij vijvers en vennen</a:t>
            </a:r>
          </a:p>
          <a:p>
            <a:pPr lvl="1">
              <a:buFont typeface="Arial" panose="020B0604020202020204" pitchFamily="34" charset="0"/>
              <a:buChar char="•"/>
            </a:pPr>
            <a:endParaRPr lang="nl-NL" sz="2600" dirty="0"/>
          </a:p>
          <a:p>
            <a:pPr lvl="1">
              <a:buFont typeface="Arial" panose="020B0604020202020204" pitchFamily="34" charset="0"/>
              <a:buChar char="•"/>
            </a:pPr>
            <a:r>
              <a:rPr lang="nl-NL" sz="2600" dirty="0"/>
              <a:t>In mindere maten bij sloten</a:t>
            </a:r>
          </a:p>
        </p:txBody>
      </p:sp>
    </p:spTree>
    <p:extLst>
      <p:ext uri="{BB962C8B-B14F-4D97-AF65-F5344CB8AC3E}">
        <p14:creationId xmlns:p14="http://schemas.microsoft.com/office/powerpoint/2010/main" val="2994487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B01D78-9664-4B95-9241-B04C862BAEEC}"/>
              </a:ext>
            </a:extLst>
          </p:cNvPr>
          <p:cNvSpPr>
            <a:spLocks noGrp="1"/>
          </p:cNvSpPr>
          <p:nvPr>
            <p:ph type="title"/>
          </p:nvPr>
        </p:nvSpPr>
        <p:spPr/>
        <p:txBody>
          <a:bodyPr/>
          <a:lstStyle/>
          <a:p>
            <a:pPr algn="ctr"/>
            <a:r>
              <a:rPr lang="nl-NL" dirty="0"/>
              <a:t>maaiboot</a:t>
            </a:r>
          </a:p>
        </p:txBody>
      </p:sp>
      <p:pic>
        <p:nvPicPr>
          <p:cNvPr id="4" name="Tijdelijke aanduiding voor inhoud 3">
            <a:extLst>
              <a:ext uri="{FF2B5EF4-FFF2-40B4-BE49-F238E27FC236}">
                <a16:creationId xmlns:a16="http://schemas.microsoft.com/office/drawing/2014/main" id="{2F00F32F-1181-407A-9157-90E384FC5167}"/>
              </a:ext>
            </a:extLst>
          </p:cNvPr>
          <p:cNvPicPr>
            <a:picLocks noGrp="1" noChangeAspect="1"/>
          </p:cNvPicPr>
          <p:nvPr>
            <p:ph idx="1"/>
          </p:nvPr>
        </p:nvPicPr>
        <p:blipFill>
          <a:blip r:embed="rId2"/>
          <a:stretch>
            <a:fillRect/>
          </a:stretch>
        </p:blipFill>
        <p:spPr>
          <a:xfrm>
            <a:off x="2051050" y="1429957"/>
            <a:ext cx="6635750" cy="4463223"/>
          </a:xfrm>
          <a:prstGeom prst="rect">
            <a:avLst/>
          </a:prstGeom>
        </p:spPr>
      </p:pic>
    </p:spTree>
    <p:extLst>
      <p:ext uri="{BB962C8B-B14F-4D97-AF65-F5344CB8AC3E}">
        <p14:creationId xmlns:p14="http://schemas.microsoft.com/office/powerpoint/2010/main" val="183937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Voorkoming van vermesting</a:t>
            </a:r>
            <a:br>
              <a:rPr lang="nl-NL" dirty="0"/>
            </a:br>
            <a:endParaRPr lang="nl-NL" dirty="0"/>
          </a:p>
        </p:txBody>
      </p:sp>
      <p:sp>
        <p:nvSpPr>
          <p:cNvPr id="5" name="Tijdelijke aanduiding voor inhoud 4">
            <a:extLst>
              <a:ext uri="{FF2B5EF4-FFF2-40B4-BE49-F238E27FC236}">
                <a16:creationId xmlns:a16="http://schemas.microsoft.com/office/drawing/2014/main" id="{8E96E5A8-D9FE-4793-BC6A-2C80BFC5B6A2}"/>
              </a:ext>
            </a:extLst>
          </p:cNvPr>
          <p:cNvSpPr>
            <a:spLocks noGrp="1"/>
          </p:cNvSpPr>
          <p:nvPr>
            <p:ph idx="1"/>
          </p:nvPr>
        </p:nvSpPr>
        <p:spPr/>
        <p:txBody>
          <a:bodyPr/>
          <a:lstStyle/>
          <a:p>
            <a:r>
              <a:rPr lang="nl-NL" dirty="0"/>
              <a:t>In bermen</a:t>
            </a:r>
          </a:p>
          <a:p>
            <a:endParaRPr lang="nl-NL" dirty="0"/>
          </a:p>
          <a:p>
            <a:r>
              <a:rPr lang="nl-NL" dirty="0"/>
              <a:t>Schrale graslanden</a:t>
            </a:r>
          </a:p>
          <a:p>
            <a:endParaRPr lang="nl-NL" dirty="0"/>
          </a:p>
          <a:p>
            <a:r>
              <a:rPr lang="nl-NL" dirty="0"/>
              <a:t>natuurgebieden</a:t>
            </a:r>
          </a:p>
        </p:txBody>
      </p:sp>
    </p:spTree>
    <p:extLst>
      <p:ext uri="{BB962C8B-B14F-4D97-AF65-F5344CB8AC3E}">
        <p14:creationId xmlns:p14="http://schemas.microsoft.com/office/powerpoint/2010/main" val="2686720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ABFB8-DCD8-4B76-88C4-8A0BD931606F}"/>
              </a:ext>
            </a:extLst>
          </p:cNvPr>
          <p:cNvSpPr>
            <a:spLocks noGrp="1"/>
          </p:cNvSpPr>
          <p:nvPr>
            <p:ph type="title"/>
          </p:nvPr>
        </p:nvSpPr>
        <p:spPr>
          <a:xfrm>
            <a:off x="457200" y="273050"/>
            <a:ext cx="7931224" cy="458787"/>
          </a:xfrm>
        </p:spPr>
        <p:txBody>
          <a:bodyPr/>
          <a:lstStyle/>
          <a:p>
            <a:pPr algn="ctr"/>
            <a:r>
              <a:rPr lang="nl-NL" dirty="0"/>
              <a:t>Rupsmaaier voor natte graslanden</a:t>
            </a:r>
          </a:p>
        </p:txBody>
      </p:sp>
      <p:pic>
        <p:nvPicPr>
          <p:cNvPr id="4" name="Tijdelijke aanduiding voor inhoud 3">
            <a:extLst>
              <a:ext uri="{FF2B5EF4-FFF2-40B4-BE49-F238E27FC236}">
                <a16:creationId xmlns:a16="http://schemas.microsoft.com/office/drawing/2014/main" id="{D3CCC597-CA70-46CF-8F09-794ED81618C7}"/>
              </a:ext>
            </a:extLst>
          </p:cNvPr>
          <p:cNvPicPr>
            <a:picLocks noGrp="1" noChangeAspect="1"/>
          </p:cNvPicPr>
          <p:nvPr>
            <p:ph idx="1"/>
          </p:nvPr>
        </p:nvPicPr>
        <p:blipFill>
          <a:blip r:embed="rId2"/>
          <a:stretch>
            <a:fillRect/>
          </a:stretch>
        </p:blipFill>
        <p:spPr>
          <a:xfrm>
            <a:off x="4788024" y="1596123"/>
            <a:ext cx="3456384" cy="2576384"/>
          </a:xfrm>
          <a:prstGeom prst="rect">
            <a:avLst/>
          </a:prstGeom>
        </p:spPr>
      </p:pic>
      <p:sp>
        <p:nvSpPr>
          <p:cNvPr id="3" name="Tijdelijke aanduiding voor tekst 2">
            <a:extLst>
              <a:ext uri="{FF2B5EF4-FFF2-40B4-BE49-F238E27FC236}">
                <a16:creationId xmlns:a16="http://schemas.microsoft.com/office/drawing/2014/main" id="{695313FC-9EAF-4FF0-9500-70302115A7C9}"/>
              </a:ext>
            </a:extLst>
          </p:cNvPr>
          <p:cNvSpPr>
            <a:spLocks noGrp="1"/>
          </p:cNvSpPr>
          <p:nvPr>
            <p:ph type="body" sz="half" idx="2"/>
          </p:nvPr>
        </p:nvSpPr>
        <p:spPr>
          <a:xfrm>
            <a:off x="1331640" y="1435100"/>
            <a:ext cx="3096344" cy="4691063"/>
          </a:xfrm>
        </p:spPr>
        <p:txBody>
          <a:bodyPr/>
          <a:lstStyle/>
          <a:p>
            <a:r>
              <a:rPr lang="nl-NL" dirty="0"/>
              <a:t>Gewas wordt gemaaid en door opgebouwde bandhooier gelijk in een zwad gelegd</a:t>
            </a:r>
          </a:p>
        </p:txBody>
      </p:sp>
      <p:pic>
        <p:nvPicPr>
          <p:cNvPr id="5" name="Afbeelding 4">
            <a:extLst>
              <a:ext uri="{FF2B5EF4-FFF2-40B4-BE49-F238E27FC236}">
                <a16:creationId xmlns:a16="http://schemas.microsoft.com/office/drawing/2014/main" id="{FCC9958D-E13C-4884-9EE2-A20233F1B0A1}"/>
              </a:ext>
            </a:extLst>
          </p:cNvPr>
          <p:cNvPicPr>
            <a:picLocks noChangeAspect="1"/>
          </p:cNvPicPr>
          <p:nvPr/>
        </p:nvPicPr>
        <p:blipFill>
          <a:blip r:embed="rId3"/>
          <a:stretch>
            <a:fillRect/>
          </a:stretch>
        </p:blipFill>
        <p:spPr>
          <a:xfrm>
            <a:off x="4799390" y="1566278"/>
            <a:ext cx="3763199" cy="2606229"/>
          </a:xfrm>
          <a:prstGeom prst="rect">
            <a:avLst/>
          </a:prstGeom>
        </p:spPr>
      </p:pic>
      <p:pic>
        <p:nvPicPr>
          <p:cNvPr id="10" name="Afbeelding 9">
            <a:extLst>
              <a:ext uri="{FF2B5EF4-FFF2-40B4-BE49-F238E27FC236}">
                <a16:creationId xmlns:a16="http://schemas.microsoft.com/office/drawing/2014/main" id="{46912201-B85B-40EF-B813-A06B6C56E74D}"/>
              </a:ext>
            </a:extLst>
          </p:cNvPr>
          <p:cNvPicPr>
            <a:picLocks noChangeAspect="1"/>
          </p:cNvPicPr>
          <p:nvPr/>
        </p:nvPicPr>
        <p:blipFill>
          <a:blip r:embed="rId4"/>
          <a:stretch>
            <a:fillRect/>
          </a:stretch>
        </p:blipFill>
        <p:spPr>
          <a:xfrm>
            <a:off x="4846414" y="4365104"/>
            <a:ext cx="3772397" cy="2276675"/>
          </a:xfrm>
          <a:prstGeom prst="rect">
            <a:avLst/>
          </a:prstGeom>
        </p:spPr>
      </p:pic>
      <p:pic>
        <p:nvPicPr>
          <p:cNvPr id="11" name="Afbeelding 10">
            <a:extLst>
              <a:ext uri="{FF2B5EF4-FFF2-40B4-BE49-F238E27FC236}">
                <a16:creationId xmlns:a16="http://schemas.microsoft.com/office/drawing/2014/main" id="{96EB120C-79FD-49E7-8253-D94E2C9F6F24}"/>
              </a:ext>
            </a:extLst>
          </p:cNvPr>
          <p:cNvPicPr>
            <a:picLocks noChangeAspect="1"/>
          </p:cNvPicPr>
          <p:nvPr/>
        </p:nvPicPr>
        <p:blipFill>
          <a:blip r:embed="rId5"/>
          <a:stretch>
            <a:fillRect/>
          </a:stretch>
        </p:blipFill>
        <p:spPr>
          <a:xfrm>
            <a:off x="525189" y="3545954"/>
            <a:ext cx="4267200" cy="1638300"/>
          </a:xfrm>
          <a:prstGeom prst="rect">
            <a:avLst/>
          </a:prstGeom>
        </p:spPr>
      </p:pic>
    </p:spTree>
    <p:extLst>
      <p:ext uri="{BB962C8B-B14F-4D97-AF65-F5344CB8AC3E}">
        <p14:creationId xmlns:p14="http://schemas.microsoft.com/office/powerpoint/2010/main" val="3882694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pic>
        <p:nvPicPr>
          <p:cNvPr id="4" name="Tijdelijke aanduiding voor inhoud 3">
            <a:extLst>
              <a:ext uri="{FF2B5EF4-FFF2-40B4-BE49-F238E27FC236}">
                <a16:creationId xmlns:a16="http://schemas.microsoft.com/office/drawing/2014/main" id="{2FD355BF-51A2-4AFE-BC7D-73BAF17C4D04}"/>
              </a:ext>
            </a:extLst>
          </p:cNvPr>
          <p:cNvPicPr>
            <a:picLocks noGrp="1" noChangeAspect="1"/>
          </p:cNvPicPr>
          <p:nvPr>
            <p:ph idx="1"/>
          </p:nvPr>
        </p:nvPicPr>
        <p:blipFill>
          <a:blip r:embed="rId2"/>
          <a:stretch>
            <a:fillRect/>
          </a:stretch>
        </p:blipFill>
        <p:spPr>
          <a:xfrm>
            <a:off x="2544762" y="2113756"/>
            <a:ext cx="5648325" cy="3095625"/>
          </a:xfrm>
          <a:prstGeom prst="rect">
            <a:avLst/>
          </a:prstGeom>
        </p:spPr>
      </p:pic>
    </p:spTree>
    <p:extLst>
      <p:ext uri="{BB962C8B-B14F-4D97-AF65-F5344CB8AC3E}">
        <p14:creationId xmlns:p14="http://schemas.microsoft.com/office/powerpoint/2010/main" val="2560160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1" y="403606"/>
            <a:ext cx="6768752" cy="649130"/>
          </a:xfrm>
        </p:spPr>
        <p:txBody>
          <a:bodyPr/>
          <a:lstStyle/>
          <a:p>
            <a:r>
              <a:rPr lang="nl-NL" dirty="0"/>
              <a:t>Speciale maaiers voor taluds en dijken</a:t>
            </a:r>
          </a:p>
        </p:txBody>
      </p:sp>
      <p:pic>
        <p:nvPicPr>
          <p:cNvPr id="4" name="Tijdelijke aanduiding voor inhoud 3">
            <a:extLst>
              <a:ext uri="{FF2B5EF4-FFF2-40B4-BE49-F238E27FC236}">
                <a16:creationId xmlns:a16="http://schemas.microsoft.com/office/drawing/2014/main" id="{C15664C7-3366-493C-9A2D-BEC61EF5FF3D}"/>
              </a:ext>
            </a:extLst>
          </p:cNvPr>
          <p:cNvPicPr>
            <a:picLocks noGrp="1" noChangeAspect="1"/>
          </p:cNvPicPr>
          <p:nvPr>
            <p:ph idx="1"/>
          </p:nvPr>
        </p:nvPicPr>
        <p:blipFill>
          <a:blip r:embed="rId2"/>
          <a:stretch>
            <a:fillRect/>
          </a:stretch>
        </p:blipFill>
        <p:spPr>
          <a:xfrm>
            <a:off x="4965939" y="1389067"/>
            <a:ext cx="3312061" cy="2431779"/>
          </a:xfrm>
          <a:prstGeom prst="rect">
            <a:avLst/>
          </a:prstGeom>
        </p:spPr>
      </p:pic>
      <p:sp>
        <p:nvSpPr>
          <p:cNvPr id="7" name="Tijdelijke aanduiding voor tekst 6">
            <a:extLst>
              <a:ext uri="{FF2B5EF4-FFF2-40B4-BE49-F238E27FC236}">
                <a16:creationId xmlns:a16="http://schemas.microsoft.com/office/drawing/2014/main" id="{FD83CEFE-293E-49B6-98EF-C143B74754D4}"/>
              </a:ext>
            </a:extLst>
          </p:cNvPr>
          <p:cNvSpPr>
            <a:spLocks noGrp="1"/>
          </p:cNvSpPr>
          <p:nvPr>
            <p:ph type="body" sz="half" idx="2"/>
          </p:nvPr>
        </p:nvSpPr>
        <p:spPr>
          <a:xfrm>
            <a:off x="1907704" y="1389067"/>
            <a:ext cx="2664296" cy="5065327"/>
          </a:xfrm>
        </p:spPr>
        <p:txBody>
          <a:bodyPr/>
          <a:lstStyle/>
          <a:p>
            <a:r>
              <a:rPr lang="nl-NL" dirty="0"/>
              <a:t>Waar tractoren niet  meer kunnen rijden komen speciale maaiers</a:t>
            </a:r>
          </a:p>
          <a:p>
            <a:endParaRPr lang="nl-NL" dirty="0"/>
          </a:p>
          <a:p>
            <a:r>
              <a:rPr lang="nl-NL" dirty="0"/>
              <a:t>Kan radiografisch met rupsmachines</a:t>
            </a:r>
          </a:p>
          <a:p>
            <a:endParaRPr lang="nl-NL" dirty="0"/>
          </a:p>
          <a:p>
            <a:r>
              <a:rPr lang="nl-NL" dirty="0"/>
              <a:t>Zelfrijdende machines met laag zwaartepunt</a:t>
            </a:r>
          </a:p>
          <a:p>
            <a:endParaRPr lang="nl-NL" dirty="0"/>
          </a:p>
          <a:p>
            <a:r>
              <a:rPr lang="nl-NL" dirty="0"/>
              <a:t>Kunnen verschillende type maaier aan gebouwd worden zoals:</a:t>
            </a:r>
          </a:p>
          <a:p>
            <a:r>
              <a:rPr lang="nl-NL" dirty="0"/>
              <a:t>Klepelmaaier</a:t>
            </a:r>
          </a:p>
          <a:p>
            <a:r>
              <a:rPr lang="nl-NL" dirty="0"/>
              <a:t>Messenbalk</a:t>
            </a:r>
          </a:p>
          <a:p>
            <a:r>
              <a:rPr lang="nl-NL" dirty="0"/>
              <a:t>schijvenmaaier</a:t>
            </a:r>
          </a:p>
        </p:txBody>
      </p:sp>
      <p:pic>
        <p:nvPicPr>
          <p:cNvPr id="6" name="Afbeelding 5">
            <a:extLst>
              <a:ext uri="{FF2B5EF4-FFF2-40B4-BE49-F238E27FC236}">
                <a16:creationId xmlns:a16="http://schemas.microsoft.com/office/drawing/2014/main" id="{318E92E9-C6C0-4075-AB29-8AF9D011CE8B}"/>
              </a:ext>
            </a:extLst>
          </p:cNvPr>
          <p:cNvPicPr>
            <a:picLocks noChangeAspect="1"/>
          </p:cNvPicPr>
          <p:nvPr/>
        </p:nvPicPr>
        <p:blipFill>
          <a:blip r:embed="rId3"/>
          <a:stretch>
            <a:fillRect/>
          </a:stretch>
        </p:blipFill>
        <p:spPr>
          <a:xfrm>
            <a:off x="4932040" y="4005064"/>
            <a:ext cx="3345960" cy="2449330"/>
          </a:xfrm>
          <a:prstGeom prst="rect">
            <a:avLst/>
          </a:prstGeom>
        </p:spPr>
      </p:pic>
    </p:spTree>
    <p:extLst>
      <p:ext uri="{BB962C8B-B14F-4D97-AF65-F5344CB8AC3E}">
        <p14:creationId xmlns:p14="http://schemas.microsoft.com/office/powerpoint/2010/main" val="2774271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Wat is het doel van het maaien</a:t>
            </a:r>
          </a:p>
        </p:txBody>
      </p:sp>
      <p:sp>
        <p:nvSpPr>
          <p:cNvPr id="3" name="Tijdelijke aanduiding voor inhoud 2"/>
          <p:cNvSpPr>
            <a:spLocks noGrp="1"/>
          </p:cNvSpPr>
          <p:nvPr>
            <p:ph idx="1"/>
          </p:nvPr>
        </p:nvSpPr>
        <p:spPr/>
        <p:txBody>
          <a:bodyPr>
            <a:normAutofit fontScale="85000" lnSpcReduction="20000"/>
          </a:bodyPr>
          <a:lstStyle/>
          <a:p>
            <a:r>
              <a:rPr lang="nl-NL" dirty="0"/>
              <a:t>Winning van het gewas</a:t>
            </a:r>
          </a:p>
          <a:p>
            <a:endParaRPr lang="nl-NL" dirty="0"/>
          </a:p>
          <a:p>
            <a:r>
              <a:rPr lang="nl-NL" dirty="0"/>
              <a:t>veiligheid</a:t>
            </a:r>
          </a:p>
          <a:p>
            <a:endParaRPr lang="nl-NL" dirty="0"/>
          </a:p>
          <a:p>
            <a:r>
              <a:rPr lang="nl-NL" dirty="0"/>
              <a:t>Doorstroming van het water</a:t>
            </a:r>
          </a:p>
          <a:p>
            <a:endParaRPr lang="nl-NL" dirty="0"/>
          </a:p>
          <a:p>
            <a:r>
              <a:rPr lang="nl-NL" dirty="0"/>
              <a:t>Voorkoming van </a:t>
            </a:r>
            <a:r>
              <a:rPr lang="nl-NL" dirty="0" err="1"/>
              <a:t>verlanding</a:t>
            </a:r>
            <a:endParaRPr lang="nl-NL" dirty="0"/>
          </a:p>
          <a:p>
            <a:endParaRPr lang="nl-NL" dirty="0"/>
          </a:p>
          <a:p>
            <a:r>
              <a:rPr lang="nl-NL" dirty="0"/>
              <a:t>Voorkoming van vermesting</a:t>
            </a:r>
          </a:p>
          <a:p>
            <a:endParaRPr lang="nl-NL" dirty="0"/>
          </a:p>
          <a:p>
            <a:r>
              <a:rPr lang="nl-NL" dirty="0"/>
              <a:t>Bescherming leefgebied</a:t>
            </a:r>
          </a:p>
          <a:p>
            <a:endParaRPr lang="nl-NL" dirty="0"/>
          </a:p>
          <a:p>
            <a:r>
              <a:rPr lang="nl-NL" dirty="0" err="1"/>
              <a:t>Kortgemaaid</a:t>
            </a:r>
            <a:r>
              <a:rPr lang="nl-NL" dirty="0"/>
              <a:t> veld</a:t>
            </a:r>
          </a:p>
          <a:p>
            <a:pPr marL="0" indent="0">
              <a:buNone/>
            </a:pPr>
            <a:endParaRPr lang="nl-NL" dirty="0"/>
          </a:p>
        </p:txBody>
      </p:sp>
    </p:spTree>
    <p:extLst>
      <p:ext uri="{BB962C8B-B14F-4D97-AF65-F5344CB8AC3E}">
        <p14:creationId xmlns:p14="http://schemas.microsoft.com/office/powerpoint/2010/main" val="104194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A6097C-BE48-4B73-9706-2FDB669DEA9A}"/>
              </a:ext>
            </a:extLst>
          </p:cNvPr>
          <p:cNvSpPr>
            <a:spLocks noGrp="1"/>
          </p:cNvSpPr>
          <p:nvPr>
            <p:ph type="title"/>
          </p:nvPr>
        </p:nvSpPr>
        <p:spPr/>
        <p:txBody>
          <a:bodyPr/>
          <a:lstStyle/>
          <a:p>
            <a:pPr algn="ctr"/>
            <a:r>
              <a:rPr lang="nl-NL" dirty="0"/>
              <a:t>Verschillende soorten maaier</a:t>
            </a:r>
          </a:p>
        </p:txBody>
      </p:sp>
      <p:sp>
        <p:nvSpPr>
          <p:cNvPr id="3" name="Tijdelijke aanduiding voor inhoud 2">
            <a:extLst>
              <a:ext uri="{FF2B5EF4-FFF2-40B4-BE49-F238E27FC236}">
                <a16:creationId xmlns:a16="http://schemas.microsoft.com/office/drawing/2014/main" id="{442C16DC-90DC-41B6-9EB0-E693C9712273}"/>
              </a:ext>
            </a:extLst>
          </p:cNvPr>
          <p:cNvSpPr>
            <a:spLocks noGrp="1"/>
          </p:cNvSpPr>
          <p:nvPr>
            <p:ph idx="1"/>
          </p:nvPr>
        </p:nvSpPr>
        <p:spPr/>
        <p:txBody>
          <a:bodyPr>
            <a:normAutofit fontScale="92500" lnSpcReduction="10000"/>
          </a:bodyPr>
          <a:lstStyle/>
          <a:p>
            <a:r>
              <a:rPr lang="nl-NL" dirty="0"/>
              <a:t>Trommel en schijvenmaaiers</a:t>
            </a:r>
          </a:p>
          <a:p>
            <a:endParaRPr lang="nl-NL" dirty="0"/>
          </a:p>
          <a:p>
            <a:r>
              <a:rPr lang="nl-NL" dirty="0"/>
              <a:t>Klepelmaaiers</a:t>
            </a:r>
          </a:p>
          <a:p>
            <a:endParaRPr lang="nl-NL" dirty="0"/>
          </a:p>
          <a:p>
            <a:r>
              <a:rPr lang="nl-NL" dirty="0"/>
              <a:t>Cirkelmaaiers</a:t>
            </a:r>
          </a:p>
          <a:p>
            <a:endParaRPr lang="nl-NL" dirty="0"/>
          </a:p>
          <a:p>
            <a:r>
              <a:rPr lang="nl-NL" dirty="0"/>
              <a:t>Slagmaaiers</a:t>
            </a:r>
          </a:p>
          <a:p>
            <a:endParaRPr lang="nl-NL" dirty="0"/>
          </a:p>
          <a:p>
            <a:r>
              <a:rPr lang="nl-NL" dirty="0"/>
              <a:t>Kooimaaiers</a:t>
            </a:r>
          </a:p>
          <a:p>
            <a:endParaRPr lang="nl-NL" dirty="0"/>
          </a:p>
          <a:p>
            <a:r>
              <a:rPr lang="nl-NL" dirty="0"/>
              <a:t>messenbalk</a:t>
            </a:r>
          </a:p>
          <a:p>
            <a:endParaRPr lang="nl-NL" dirty="0"/>
          </a:p>
          <a:p>
            <a:endParaRPr lang="nl-NL" dirty="0"/>
          </a:p>
        </p:txBody>
      </p:sp>
    </p:spTree>
    <p:extLst>
      <p:ext uri="{BB962C8B-B14F-4D97-AF65-F5344CB8AC3E}">
        <p14:creationId xmlns:p14="http://schemas.microsoft.com/office/powerpoint/2010/main" val="2553573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Winning van het gewas</a:t>
            </a:r>
          </a:p>
        </p:txBody>
      </p:sp>
      <p:sp>
        <p:nvSpPr>
          <p:cNvPr id="3" name="Tijdelijke aanduiding voor inhoud 2"/>
          <p:cNvSpPr>
            <a:spLocks noGrp="1"/>
          </p:cNvSpPr>
          <p:nvPr>
            <p:ph idx="1"/>
          </p:nvPr>
        </p:nvSpPr>
        <p:spPr>
          <a:xfrm>
            <a:off x="2041376" y="1268760"/>
            <a:ext cx="6645424" cy="4857403"/>
          </a:xfrm>
        </p:spPr>
        <p:txBody>
          <a:bodyPr>
            <a:normAutofit lnSpcReduction="10000"/>
          </a:bodyPr>
          <a:lstStyle/>
          <a:p>
            <a:r>
              <a:rPr lang="nl-NL" sz="2600" dirty="0"/>
              <a:t>Maaitijdstip afhankelijk van het weer</a:t>
            </a:r>
          </a:p>
          <a:p>
            <a:endParaRPr lang="nl-NL" sz="2600" dirty="0"/>
          </a:p>
          <a:p>
            <a:r>
              <a:rPr lang="nl-NL" sz="2600" dirty="0"/>
              <a:t>Gewas niet te kort maaien</a:t>
            </a:r>
          </a:p>
          <a:p>
            <a:endParaRPr lang="nl-NL" sz="2600" dirty="0"/>
          </a:p>
          <a:p>
            <a:r>
              <a:rPr lang="nl-NL" sz="2600" dirty="0"/>
              <a:t>Plaatsen met zwerfvuil ontzien</a:t>
            </a:r>
          </a:p>
          <a:p>
            <a:endParaRPr lang="nl-NL" sz="2600" dirty="0"/>
          </a:p>
          <a:p>
            <a:r>
              <a:rPr lang="nl-NL" sz="2600" dirty="0"/>
              <a:t>Strook langs rijbaan niet meenemen</a:t>
            </a:r>
          </a:p>
          <a:p>
            <a:endParaRPr lang="nl-NL" sz="2600" dirty="0"/>
          </a:p>
          <a:p>
            <a:r>
              <a:rPr lang="nl-NL" sz="2600" dirty="0"/>
              <a:t>Alleen toepasbaar bij voldoende ruimte</a:t>
            </a:r>
          </a:p>
          <a:p>
            <a:endParaRPr lang="nl-NL" sz="2600" dirty="0"/>
          </a:p>
          <a:p>
            <a:r>
              <a:rPr lang="nl-NL" sz="2600" dirty="0"/>
              <a:t>Meerdere werkgangen</a:t>
            </a:r>
          </a:p>
        </p:txBody>
      </p:sp>
    </p:spTree>
    <p:extLst>
      <p:ext uri="{BB962C8B-B14F-4D97-AF65-F5344CB8AC3E}">
        <p14:creationId xmlns:p14="http://schemas.microsoft.com/office/powerpoint/2010/main" val="387487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1C690-0CA1-4A76-9E63-80C60C7FEF59}"/>
              </a:ext>
            </a:extLst>
          </p:cNvPr>
          <p:cNvSpPr>
            <a:spLocks noGrp="1"/>
          </p:cNvSpPr>
          <p:nvPr>
            <p:ph type="title"/>
          </p:nvPr>
        </p:nvSpPr>
        <p:spPr>
          <a:xfrm>
            <a:off x="457200" y="273050"/>
            <a:ext cx="8363272" cy="635670"/>
          </a:xfrm>
        </p:spPr>
        <p:txBody>
          <a:bodyPr/>
          <a:lstStyle/>
          <a:p>
            <a:pPr algn="ctr"/>
            <a:r>
              <a:rPr lang="nl-NL" dirty="0"/>
              <a:t> schijvenmaaier</a:t>
            </a:r>
          </a:p>
        </p:txBody>
      </p:sp>
      <p:pic>
        <p:nvPicPr>
          <p:cNvPr id="4" name="Tijdelijke aanduiding voor inhoud 3">
            <a:extLst>
              <a:ext uri="{FF2B5EF4-FFF2-40B4-BE49-F238E27FC236}">
                <a16:creationId xmlns:a16="http://schemas.microsoft.com/office/drawing/2014/main" id="{9E382C6A-9722-418C-BF34-C84777F5FCDE}"/>
              </a:ext>
            </a:extLst>
          </p:cNvPr>
          <p:cNvPicPr>
            <a:picLocks noGrp="1" noChangeAspect="1"/>
          </p:cNvPicPr>
          <p:nvPr>
            <p:ph idx="1"/>
          </p:nvPr>
        </p:nvPicPr>
        <p:blipFill>
          <a:blip r:embed="rId2"/>
          <a:stretch>
            <a:fillRect/>
          </a:stretch>
        </p:blipFill>
        <p:spPr>
          <a:xfrm>
            <a:off x="4788024" y="1435100"/>
            <a:ext cx="3600400" cy="2674442"/>
          </a:xfrm>
          <a:prstGeom prst="rect">
            <a:avLst/>
          </a:prstGeom>
        </p:spPr>
      </p:pic>
      <p:sp>
        <p:nvSpPr>
          <p:cNvPr id="5" name="Tijdelijke aanduiding voor tekst 4">
            <a:extLst>
              <a:ext uri="{FF2B5EF4-FFF2-40B4-BE49-F238E27FC236}">
                <a16:creationId xmlns:a16="http://schemas.microsoft.com/office/drawing/2014/main" id="{0D095DB1-6F91-4947-BA13-2C4152B706F1}"/>
              </a:ext>
            </a:extLst>
          </p:cNvPr>
          <p:cNvSpPr>
            <a:spLocks noGrp="1"/>
          </p:cNvSpPr>
          <p:nvPr>
            <p:ph type="body" sz="half" idx="2"/>
          </p:nvPr>
        </p:nvSpPr>
        <p:spPr>
          <a:xfrm>
            <a:off x="1547664" y="1435100"/>
            <a:ext cx="2592288" cy="4691063"/>
          </a:xfrm>
        </p:spPr>
        <p:txBody>
          <a:bodyPr/>
          <a:lstStyle/>
          <a:p>
            <a:r>
              <a:rPr lang="nl-NL" dirty="0"/>
              <a:t>Aandrijving via tandwielkast onder de maaischijven</a:t>
            </a:r>
          </a:p>
          <a:p>
            <a:endParaRPr lang="nl-NL" dirty="0"/>
          </a:p>
          <a:p>
            <a:r>
              <a:rPr lang="nl-NL" dirty="0"/>
              <a:t>Hoogte verstelling door topstang langer of korter te maken, of sleepvoeten te verstellen</a:t>
            </a:r>
          </a:p>
          <a:p>
            <a:endParaRPr lang="nl-NL" dirty="0"/>
          </a:p>
          <a:p>
            <a:r>
              <a:rPr lang="nl-NL" dirty="0"/>
              <a:t>Trommels brengen gewas verder naar binnen </a:t>
            </a:r>
          </a:p>
          <a:p>
            <a:endParaRPr lang="nl-NL" dirty="0"/>
          </a:p>
          <a:p>
            <a:r>
              <a:rPr lang="nl-NL" dirty="0"/>
              <a:t>Worden veel toegepast in de bermen</a:t>
            </a:r>
          </a:p>
          <a:p>
            <a:endParaRPr lang="nl-NL" dirty="0"/>
          </a:p>
          <a:p>
            <a:r>
              <a:rPr lang="nl-NL" dirty="0"/>
              <a:t>Veel toegepast voor voederwinning, compacter van bouw dan trommelmaaier</a:t>
            </a:r>
          </a:p>
        </p:txBody>
      </p:sp>
      <p:pic>
        <p:nvPicPr>
          <p:cNvPr id="6" name="Afbeelding 5">
            <a:extLst>
              <a:ext uri="{FF2B5EF4-FFF2-40B4-BE49-F238E27FC236}">
                <a16:creationId xmlns:a16="http://schemas.microsoft.com/office/drawing/2014/main" id="{5D3AEC73-DFF8-44BA-B9AE-FED4FC0E26D8}"/>
              </a:ext>
            </a:extLst>
          </p:cNvPr>
          <p:cNvPicPr>
            <a:picLocks noChangeAspect="1"/>
          </p:cNvPicPr>
          <p:nvPr/>
        </p:nvPicPr>
        <p:blipFill>
          <a:blip r:embed="rId3"/>
          <a:stretch>
            <a:fillRect/>
          </a:stretch>
        </p:blipFill>
        <p:spPr>
          <a:xfrm>
            <a:off x="4846812" y="4127952"/>
            <a:ext cx="3541611" cy="2722463"/>
          </a:xfrm>
          <a:prstGeom prst="rect">
            <a:avLst/>
          </a:prstGeom>
        </p:spPr>
      </p:pic>
    </p:spTree>
    <p:extLst>
      <p:ext uri="{BB962C8B-B14F-4D97-AF65-F5344CB8AC3E}">
        <p14:creationId xmlns:p14="http://schemas.microsoft.com/office/powerpoint/2010/main" val="2712937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1AD4F6-BCA6-46E4-94D4-A6B54DEE5627}"/>
              </a:ext>
            </a:extLst>
          </p:cNvPr>
          <p:cNvSpPr>
            <a:spLocks noGrp="1"/>
          </p:cNvSpPr>
          <p:nvPr>
            <p:ph type="title"/>
          </p:nvPr>
        </p:nvSpPr>
        <p:spPr>
          <a:xfrm>
            <a:off x="457200" y="273050"/>
            <a:ext cx="7931224" cy="584364"/>
          </a:xfrm>
        </p:spPr>
        <p:txBody>
          <a:bodyPr/>
          <a:lstStyle/>
          <a:p>
            <a:pPr algn="ctr"/>
            <a:r>
              <a:rPr lang="nl-NL" dirty="0"/>
              <a:t>trommelmaaier</a:t>
            </a:r>
          </a:p>
        </p:txBody>
      </p:sp>
      <p:pic>
        <p:nvPicPr>
          <p:cNvPr id="4" name="Tijdelijke aanduiding voor inhoud 3">
            <a:extLst>
              <a:ext uri="{FF2B5EF4-FFF2-40B4-BE49-F238E27FC236}">
                <a16:creationId xmlns:a16="http://schemas.microsoft.com/office/drawing/2014/main" id="{EA63FD63-F9A5-458E-877A-F1A4DC21A634}"/>
              </a:ext>
            </a:extLst>
          </p:cNvPr>
          <p:cNvPicPr>
            <a:picLocks noGrp="1" noChangeAspect="1"/>
          </p:cNvPicPr>
          <p:nvPr>
            <p:ph idx="1"/>
          </p:nvPr>
        </p:nvPicPr>
        <p:blipFill rotWithShape="1">
          <a:blip r:embed="rId2"/>
          <a:stretch/>
        </p:blipFill>
        <p:spPr>
          <a:xfrm>
            <a:off x="5220072" y="1409929"/>
            <a:ext cx="2895280" cy="2322587"/>
          </a:xfrm>
          <a:prstGeom prst="rect">
            <a:avLst/>
          </a:prstGeom>
        </p:spPr>
      </p:pic>
      <p:sp>
        <p:nvSpPr>
          <p:cNvPr id="7" name="Tijdelijke aanduiding voor tekst 6">
            <a:extLst>
              <a:ext uri="{FF2B5EF4-FFF2-40B4-BE49-F238E27FC236}">
                <a16:creationId xmlns:a16="http://schemas.microsoft.com/office/drawing/2014/main" id="{A20F072E-C41A-4420-B948-DBDE0AC49705}"/>
              </a:ext>
            </a:extLst>
          </p:cNvPr>
          <p:cNvSpPr>
            <a:spLocks noGrp="1"/>
          </p:cNvSpPr>
          <p:nvPr>
            <p:ph type="body" sz="half" idx="2"/>
          </p:nvPr>
        </p:nvSpPr>
        <p:spPr>
          <a:xfrm>
            <a:off x="1964432" y="1435100"/>
            <a:ext cx="2895600" cy="4691063"/>
          </a:xfrm>
        </p:spPr>
        <p:txBody>
          <a:bodyPr/>
          <a:lstStyle/>
          <a:p>
            <a:r>
              <a:rPr lang="nl-NL" dirty="0"/>
              <a:t>Aandrijving trommels van bovenaf</a:t>
            </a:r>
          </a:p>
          <a:p>
            <a:endParaRPr lang="nl-NL" dirty="0"/>
          </a:p>
          <a:p>
            <a:r>
              <a:rPr lang="nl-NL" dirty="0"/>
              <a:t>Veel vermogensbehoefte door zware trommels</a:t>
            </a:r>
          </a:p>
          <a:p>
            <a:endParaRPr lang="nl-NL" dirty="0"/>
          </a:p>
          <a:p>
            <a:r>
              <a:rPr lang="nl-NL" dirty="0"/>
              <a:t>Gewas gaat tussen trommels door</a:t>
            </a:r>
          </a:p>
          <a:p>
            <a:endParaRPr lang="nl-NL" dirty="0"/>
          </a:p>
          <a:p>
            <a:r>
              <a:rPr lang="nl-NL" dirty="0"/>
              <a:t>Maaihoogte verstelling door glijschotels hoger of lager te stellen</a:t>
            </a:r>
          </a:p>
          <a:p>
            <a:endParaRPr lang="nl-NL" dirty="0"/>
          </a:p>
          <a:p>
            <a:r>
              <a:rPr lang="nl-NL" dirty="0"/>
              <a:t>Hoger dan schijvenmaaier, daardoor minder makkelijk als triple of vlindermaaier uit te voeren</a:t>
            </a:r>
          </a:p>
          <a:p>
            <a:r>
              <a:rPr lang="nl-NL" dirty="0"/>
              <a:t>Minder gebruikt in cultuurtechniek</a:t>
            </a:r>
          </a:p>
        </p:txBody>
      </p:sp>
      <p:pic>
        <p:nvPicPr>
          <p:cNvPr id="5" name="Afbeelding 4">
            <a:extLst>
              <a:ext uri="{FF2B5EF4-FFF2-40B4-BE49-F238E27FC236}">
                <a16:creationId xmlns:a16="http://schemas.microsoft.com/office/drawing/2014/main" id="{7391FF70-98B7-4B18-B4D2-C768A8796B3F}"/>
              </a:ext>
            </a:extLst>
          </p:cNvPr>
          <p:cNvPicPr>
            <a:picLocks noChangeAspect="1"/>
          </p:cNvPicPr>
          <p:nvPr/>
        </p:nvPicPr>
        <p:blipFill>
          <a:blip r:embed="rId3"/>
          <a:stretch>
            <a:fillRect/>
          </a:stretch>
        </p:blipFill>
        <p:spPr>
          <a:xfrm>
            <a:off x="5219752" y="4149080"/>
            <a:ext cx="2895600" cy="2162175"/>
          </a:xfrm>
          <a:prstGeom prst="rect">
            <a:avLst/>
          </a:prstGeom>
        </p:spPr>
      </p:pic>
    </p:spTree>
    <p:extLst>
      <p:ext uri="{BB962C8B-B14F-4D97-AF65-F5344CB8AC3E}">
        <p14:creationId xmlns:p14="http://schemas.microsoft.com/office/powerpoint/2010/main" val="61639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8D17D-7A1E-4DB9-882B-6F3D986CF6E9}"/>
              </a:ext>
            </a:extLst>
          </p:cNvPr>
          <p:cNvSpPr>
            <a:spLocks noGrp="1"/>
          </p:cNvSpPr>
          <p:nvPr>
            <p:ph type="title"/>
          </p:nvPr>
        </p:nvSpPr>
        <p:spPr>
          <a:xfrm>
            <a:off x="457200" y="273050"/>
            <a:ext cx="8229600" cy="635670"/>
          </a:xfrm>
        </p:spPr>
        <p:txBody>
          <a:bodyPr/>
          <a:lstStyle/>
          <a:p>
            <a:pPr algn="ctr"/>
            <a:r>
              <a:rPr lang="nl-NL" dirty="0"/>
              <a:t>Zwad maken</a:t>
            </a:r>
          </a:p>
        </p:txBody>
      </p:sp>
      <p:pic>
        <p:nvPicPr>
          <p:cNvPr id="5" name="Tijdelijke aanduiding voor inhoud 4">
            <a:extLst>
              <a:ext uri="{FF2B5EF4-FFF2-40B4-BE49-F238E27FC236}">
                <a16:creationId xmlns:a16="http://schemas.microsoft.com/office/drawing/2014/main" id="{333E1628-A7C4-4B5E-8559-B1F0112A6CC1}"/>
              </a:ext>
            </a:extLst>
          </p:cNvPr>
          <p:cNvPicPr>
            <a:picLocks noGrp="1" noChangeAspect="1"/>
          </p:cNvPicPr>
          <p:nvPr>
            <p:ph idx="1"/>
          </p:nvPr>
        </p:nvPicPr>
        <p:blipFill>
          <a:blip r:embed="rId2"/>
          <a:stretch>
            <a:fillRect/>
          </a:stretch>
        </p:blipFill>
        <p:spPr>
          <a:xfrm>
            <a:off x="4672041" y="1469658"/>
            <a:ext cx="3688427" cy="2419174"/>
          </a:xfrm>
          <a:prstGeom prst="rect">
            <a:avLst/>
          </a:prstGeom>
        </p:spPr>
      </p:pic>
      <p:sp>
        <p:nvSpPr>
          <p:cNvPr id="4" name="Tijdelijke aanduiding voor tekst 3">
            <a:extLst>
              <a:ext uri="{FF2B5EF4-FFF2-40B4-BE49-F238E27FC236}">
                <a16:creationId xmlns:a16="http://schemas.microsoft.com/office/drawing/2014/main" id="{F4AECFDE-ECDC-4496-AA7E-F15F2C4D6AF3}"/>
              </a:ext>
            </a:extLst>
          </p:cNvPr>
          <p:cNvSpPr>
            <a:spLocks noGrp="1"/>
          </p:cNvSpPr>
          <p:nvPr>
            <p:ph type="body" sz="half" idx="2"/>
          </p:nvPr>
        </p:nvSpPr>
        <p:spPr>
          <a:xfrm>
            <a:off x="1835696" y="1469658"/>
            <a:ext cx="2376264" cy="4656505"/>
          </a:xfrm>
        </p:spPr>
        <p:txBody>
          <a:bodyPr/>
          <a:lstStyle/>
          <a:p>
            <a:r>
              <a:rPr lang="nl-NL" dirty="0"/>
              <a:t>Aangedreven hark kan gewas makkelijke leggen waar je het wilt hebben</a:t>
            </a:r>
          </a:p>
          <a:p>
            <a:r>
              <a:rPr lang="nl-NL" dirty="0"/>
              <a:t>Werkt het beste op vlak terrein</a:t>
            </a:r>
          </a:p>
          <a:p>
            <a:endParaRPr lang="nl-NL" dirty="0"/>
          </a:p>
          <a:p>
            <a:endParaRPr lang="nl-NL" dirty="0"/>
          </a:p>
          <a:p>
            <a:endParaRPr lang="nl-NL" dirty="0"/>
          </a:p>
          <a:p>
            <a:endParaRPr lang="nl-NL" dirty="0"/>
          </a:p>
          <a:p>
            <a:endParaRPr lang="nl-NL" dirty="0"/>
          </a:p>
          <a:p>
            <a:endParaRPr lang="nl-NL" dirty="0"/>
          </a:p>
          <a:p>
            <a:endParaRPr lang="nl-NL" dirty="0"/>
          </a:p>
          <a:p>
            <a:r>
              <a:rPr lang="nl-NL" dirty="0"/>
              <a:t>Wielhark, erg licht, ook geschikt voor ongelijk terrein, weinig last van onregelmatigheden</a:t>
            </a:r>
          </a:p>
        </p:txBody>
      </p:sp>
      <p:pic>
        <p:nvPicPr>
          <p:cNvPr id="6" name="Afbeelding 5">
            <a:extLst>
              <a:ext uri="{FF2B5EF4-FFF2-40B4-BE49-F238E27FC236}">
                <a16:creationId xmlns:a16="http://schemas.microsoft.com/office/drawing/2014/main" id="{4FF6C9F7-9B06-48DC-A6DA-C9D1E4A6D027}"/>
              </a:ext>
            </a:extLst>
          </p:cNvPr>
          <p:cNvPicPr>
            <a:picLocks noChangeAspect="1"/>
          </p:cNvPicPr>
          <p:nvPr/>
        </p:nvPicPr>
        <p:blipFill>
          <a:blip r:embed="rId3"/>
          <a:stretch>
            <a:fillRect/>
          </a:stretch>
        </p:blipFill>
        <p:spPr>
          <a:xfrm>
            <a:off x="4598094" y="4077072"/>
            <a:ext cx="3762375" cy="1676400"/>
          </a:xfrm>
          <a:prstGeom prst="rect">
            <a:avLst/>
          </a:prstGeom>
        </p:spPr>
      </p:pic>
    </p:spTree>
    <p:extLst>
      <p:ext uri="{BB962C8B-B14F-4D97-AF65-F5344CB8AC3E}">
        <p14:creationId xmlns:p14="http://schemas.microsoft.com/office/powerpoint/2010/main" val="169483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0C4F9-40AA-4684-B756-753DBDDAAB8E}"/>
              </a:ext>
            </a:extLst>
          </p:cNvPr>
          <p:cNvSpPr>
            <a:spLocks noGrp="1"/>
          </p:cNvSpPr>
          <p:nvPr>
            <p:ph type="title"/>
          </p:nvPr>
        </p:nvSpPr>
        <p:spPr>
          <a:xfrm>
            <a:off x="457200" y="274638"/>
            <a:ext cx="8229600" cy="1143000"/>
          </a:xfrm>
        </p:spPr>
        <p:txBody>
          <a:bodyPr anchor="ctr">
            <a:normAutofit/>
          </a:bodyPr>
          <a:lstStyle/>
          <a:p>
            <a:r>
              <a:rPr lang="nl-NL" dirty="0"/>
              <a:t>Afvoer maaisel</a:t>
            </a:r>
            <a:endParaRPr lang="nl-NL"/>
          </a:p>
        </p:txBody>
      </p:sp>
      <p:sp>
        <p:nvSpPr>
          <p:cNvPr id="9" name="Content Placeholder 2">
            <a:extLst>
              <a:ext uri="{FF2B5EF4-FFF2-40B4-BE49-F238E27FC236}">
                <a16:creationId xmlns:a16="http://schemas.microsoft.com/office/drawing/2014/main" id="{50FD3756-4B14-48F3-9CA0-CB583635E358}"/>
              </a:ext>
            </a:extLst>
          </p:cNvPr>
          <p:cNvSpPr>
            <a:spLocks noGrp="1"/>
          </p:cNvSpPr>
          <p:nvPr>
            <p:ph sz="half" idx="1"/>
          </p:nvPr>
        </p:nvSpPr>
        <p:spPr>
          <a:xfrm>
            <a:off x="457200" y="1600200"/>
            <a:ext cx="4038600" cy="4525963"/>
          </a:xfrm>
        </p:spPr>
        <p:txBody>
          <a:bodyPr/>
          <a:lstStyle/>
          <a:p>
            <a:r>
              <a:rPr lang="en-US" dirty="0" err="1"/>
              <a:t>Geen</a:t>
            </a:r>
            <a:r>
              <a:rPr lang="en-US" dirty="0"/>
              <a:t> </a:t>
            </a:r>
            <a:r>
              <a:rPr lang="en-US" dirty="0" err="1"/>
              <a:t>afvoerkosten</a:t>
            </a:r>
            <a:r>
              <a:rPr lang="en-US" dirty="0"/>
              <a:t>, </a:t>
            </a:r>
            <a:r>
              <a:rPr lang="en-US" dirty="0" err="1"/>
              <a:t>misschien</a:t>
            </a:r>
            <a:r>
              <a:rPr lang="en-US" dirty="0"/>
              <a:t> </a:t>
            </a:r>
            <a:r>
              <a:rPr lang="en-US" dirty="0" err="1"/>
              <a:t>zelfs</a:t>
            </a:r>
            <a:r>
              <a:rPr lang="en-US" dirty="0"/>
              <a:t> </a:t>
            </a:r>
            <a:r>
              <a:rPr lang="en-US" dirty="0" err="1"/>
              <a:t>opbrengst</a:t>
            </a:r>
            <a:endParaRPr lang="en-US" dirty="0"/>
          </a:p>
        </p:txBody>
      </p:sp>
      <p:pic>
        <p:nvPicPr>
          <p:cNvPr id="4" name="Tijdelijke aanduiding voor inhoud 3">
            <a:extLst>
              <a:ext uri="{FF2B5EF4-FFF2-40B4-BE49-F238E27FC236}">
                <a16:creationId xmlns:a16="http://schemas.microsoft.com/office/drawing/2014/main" id="{4500D61D-E380-49F2-9622-363E1B0D7D8E}"/>
              </a:ext>
            </a:extLst>
          </p:cNvPr>
          <p:cNvPicPr>
            <a:picLocks noGrp="1" noChangeAspect="1"/>
          </p:cNvPicPr>
          <p:nvPr>
            <p:ph sz="half" idx="2"/>
          </p:nvPr>
        </p:nvPicPr>
        <p:blipFill rotWithShape="1">
          <a:blip r:embed="rId2"/>
          <a:srcRect l="24021" r="23842" b="-2"/>
          <a:stretch/>
        </p:blipFill>
        <p:spPr>
          <a:xfrm>
            <a:off x="4648200" y="1600200"/>
            <a:ext cx="4038600" cy="4525963"/>
          </a:xfrm>
          <a:prstGeom prst="rect">
            <a:avLst/>
          </a:prstGeom>
          <a:noFill/>
        </p:spPr>
      </p:pic>
    </p:spTree>
    <p:extLst>
      <p:ext uri="{BB962C8B-B14F-4D97-AF65-F5344CB8AC3E}">
        <p14:creationId xmlns:p14="http://schemas.microsoft.com/office/powerpoint/2010/main" val="178393108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302</TotalTime>
  <Words>986</Words>
  <Application>Microsoft Office PowerPoint</Application>
  <PresentationFormat>Diavoorstelling (4:3)</PresentationFormat>
  <Paragraphs>207</Paragraphs>
  <Slides>27</Slides>
  <Notes>3</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27</vt:i4>
      </vt:variant>
    </vt:vector>
  </HeadingPairs>
  <TitlesOfParts>
    <vt:vector size="30" baseType="lpstr">
      <vt:lpstr>Arial</vt:lpstr>
      <vt:lpstr>Calibri</vt:lpstr>
      <vt:lpstr>Kantoorthema</vt:lpstr>
      <vt:lpstr>Cultuur technisch maaiwerk</vt:lpstr>
      <vt:lpstr>Te verdelen in twee groepen</vt:lpstr>
      <vt:lpstr>Wat is het doel van het maaien</vt:lpstr>
      <vt:lpstr>Verschillende soorten maaier</vt:lpstr>
      <vt:lpstr>Winning van het gewas</vt:lpstr>
      <vt:lpstr> schijvenmaaier</vt:lpstr>
      <vt:lpstr>trommelmaaier</vt:lpstr>
      <vt:lpstr>Zwad maken</vt:lpstr>
      <vt:lpstr>Afvoer maaisel</vt:lpstr>
      <vt:lpstr>veiligheid</vt:lpstr>
      <vt:lpstr>klepelmaaier</vt:lpstr>
      <vt:lpstr>Maai-zuig combinatie opbouw</vt:lpstr>
      <vt:lpstr>Maai-zuig combinatie zelfrijdend</vt:lpstr>
      <vt:lpstr> Cirkelmaaier</vt:lpstr>
      <vt:lpstr>slagmaaier</vt:lpstr>
      <vt:lpstr>Kooimaaier</vt:lpstr>
      <vt:lpstr>Doorstroming van het water</vt:lpstr>
      <vt:lpstr>Tractor met maaikorf</vt:lpstr>
      <vt:lpstr>Kraan met maaikorf</vt:lpstr>
      <vt:lpstr>Enkele messenbalk</vt:lpstr>
      <vt:lpstr>Dubbele messenbalk</vt:lpstr>
      <vt:lpstr>Voorkoming van verlanding</vt:lpstr>
      <vt:lpstr>maaiboot</vt:lpstr>
      <vt:lpstr>Voorkoming van vermesting </vt:lpstr>
      <vt:lpstr>Rupsmaaier voor natte graslanden</vt:lpstr>
      <vt:lpstr> </vt:lpstr>
      <vt:lpstr>Speciale maaiers voor taluds en dijken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Cultuur technisch maaiwerk</dc:title>
  <dc:creator>Piet de Beijer</dc:creator>
  <cp:lastModifiedBy>Piet de Beijer</cp:lastModifiedBy>
  <cp:revision>13</cp:revision>
  <dcterms:created xsi:type="dcterms:W3CDTF">2020-09-27T13:53:43Z</dcterms:created>
  <dcterms:modified xsi:type="dcterms:W3CDTF">2020-09-27T18:58:09Z</dcterms:modified>
</cp:coreProperties>
</file>